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549" r:id="rId2"/>
    <p:sldId id="779" r:id="rId3"/>
    <p:sldId id="281" r:id="rId4"/>
    <p:sldId id="754" r:id="rId5"/>
    <p:sldId id="755" r:id="rId6"/>
    <p:sldId id="756" r:id="rId7"/>
    <p:sldId id="760" r:id="rId8"/>
    <p:sldId id="761" r:id="rId9"/>
    <p:sldId id="784" r:id="rId10"/>
    <p:sldId id="762" r:id="rId11"/>
    <p:sldId id="763" r:id="rId12"/>
    <p:sldId id="764" r:id="rId13"/>
    <p:sldId id="765" r:id="rId14"/>
    <p:sldId id="766" r:id="rId15"/>
    <p:sldId id="767" r:id="rId16"/>
    <p:sldId id="768" r:id="rId17"/>
    <p:sldId id="769" r:id="rId18"/>
    <p:sldId id="785" r:id="rId19"/>
    <p:sldId id="770" r:id="rId20"/>
    <p:sldId id="771" r:id="rId21"/>
    <p:sldId id="772" r:id="rId22"/>
    <p:sldId id="773" r:id="rId23"/>
    <p:sldId id="774" r:id="rId24"/>
    <p:sldId id="776" r:id="rId25"/>
    <p:sldId id="777" r:id="rId26"/>
    <p:sldId id="778" r:id="rId27"/>
    <p:sldId id="780" r:id="rId28"/>
    <p:sldId id="781" r:id="rId29"/>
    <p:sldId id="782" r:id="rId3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6B"/>
    <a:srgbClr val="646464"/>
    <a:srgbClr val="F5F5F5"/>
    <a:srgbClr val="F9F9F9"/>
    <a:srgbClr val="081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7" autoAdjust="0"/>
    <p:restoredTop sz="79406" autoAdjust="0"/>
  </p:normalViewPr>
  <p:slideViewPr>
    <p:cSldViewPr>
      <p:cViewPr>
        <p:scale>
          <a:sx n="90" d="100"/>
          <a:sy n="90" d="100"/>
        </p:scale>
        <p:origin x="210" y="-19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790"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656263-08B6-48B8-A783-C24F0A790A89}" type="datetimeFigureOut">
              <a:rPr lang="en-US" smtClean="0"/>
              <a:t>2/22/2021</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84BC2D-B9D8-4A1B-8AF7-37D8D9DD2699}" type="slidenum">
              <a:rPr lang="en-US" smtClean="0"/>
              <a:t>‹#›</a:t>
            </a:fld>
            <a:endParaRPr lang="en-US" dirty="0"/>
          </a:p>
        </p:txBody>
      </p:sp>
    </p:spTree>
    <p:extLst>
      <p:ext uri="{BB962C8B-B14F-4D97-AF65-F5344CB8AC3E}">
        <p14:creationId xmlns:p14="http://schemas.microsoft.com/office/powerpoint/2010/main" val="180675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3E9E0-D922-418E-8BFA-E41C87CB1E68}" type="datetimeFigureOut">
              <a:rPr lang="en-US" smtClean="0"/>
              <a:pPr/>
              <a:t>2/22/2021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D2F9E-D167-4ED3-83EC-AE46EA34BEC3}" type="slidenum">
              <a:rPr lang="en-US" smtClean="0"/>
              <a:pPr/>
              <a:t>‹#›</a:t>
            </a:fld>
            <a:endParaRPr lang="en-US" dirty="0"/>
          </a:p>
        </p:txBody>
      </p:sp>
    </p:spTree>
    <p:extLst>
      <p:ext uri="{BB962C8B-B14F-4D97-AF65-F5344CB8AC3E}">
        <p14:creationId xmlns:p14="http://schemas.microsoft.com/office/powerpoint/2010/main" val="146726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a:t>
            </a:fld>
            <a:endParaRPr lang="en-US" dirty="0"/>
          </a:p>
        </p:txBody>
      </p:sp>
    </p:spTree>
    <p:extLst>
      <p:ext uri="{BB962C8B-B14F-4D97-AF65-F5344CB8AC3E}">
        <p14:creationId xmlns:p14="http://schemas.microsoft.com/office/powerpoint/2010/main" val="3689628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12</a:t>
            </a:fld>
            <a:endParaRPr lang="en-US" dirty="0"/>
          </a:p>
        </p:txBody>
      </p:sp>
    </p:spTree>
    <p:extLst>
      <p:ext uri="{BB962C8B-B14F-4D97-AF65-F5344CB8AC3E}">
        <p14:creationId xmlns:p14="http://schemas.microsoft.com/office/powerpoint/2010/main" val="1897651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13</a:t>
            </a:fld>
            <a:endParaRPr lang="en-US" dirty="0"/>
          </a:p>
        </p:txBody>
      </p:sp>
    </p:spTree>
    <p:extLst>
      <p:ext uri="{BB962C8B-B14F-4D97-AF65-F5344CB8AC3E}">
        <p14:creationId xmlns:p14="http://schemas.microsoft.com/office/powerpoint/2010/main" val="3296386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14</a:t>
            </a:fld>
            <a:endParaRPr lang="en-US" dirty="0"/>
          </a:p>
        </p:txBody>
      </p:sp>
    </p:spTree>
    <p:extLst>
      <p:ext uri="{BB962C8B-B14F-4D97-AF65-F5344CB8AC3E}">
        <p14:creationId xmlns:p14="http://schemas.microsoft.com/office/powerpoint/2010/main" val="12665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15</a:t>
            </a:fld>
            <a:endParaRPr lang="en-US" dirty="0"/>
          </a:p>
        </p:txBody>
      </p:sp>
    </p:spTree>
    <p:extLst>
      <p:ext uri="{BB962C8B-B14F-4D97-AF65-F5344CB8AC3E}">
        <p14:creationId xmlns:p14="http://schemas.microsoft.com/office/powerpoint/2010/main" val="1196186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16</a:t>
            </a:fld>
            <a:endParaRPr lang="en-US" dirty="0"/>
          </a:p>
        </p:txBody>
      </p:sp>
    </p:spTree>
    <p:extLst>
      <p:ext uri="{BB962C8B-B14F-4D97-AF65-F5344CB8AC3E}">
        <p14:creationId xmlns:p14="http://schemas.microsoft.com/office/powerpoint/2010/main" val="832608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17</a:t>
            </a:fld>
            <a:endParaRPr lang="en-US" dirty="0"/>
          </a:p>
        </p:txBody>
      </p:sp>
    </p:spTree>
    <p:extLst>
      <p:ext uri="{BB962C8B-B14F-4D97-AF65-F5344CB8AC3E}">
        <p14:creationId xmlns:p14="http://schemas.microsoft.com/office/powerpoint/2010/main" val="248777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19</a:t>
            </a:fld>
            <a:endParaRPr lang="en-US" dirty="0"/>
          </a:p>
        </p:txBody>
      </p:sp>
    </p:spTree>
    <p:extLst>
      <p:ext uri="{BB962C8B-B14F-4D97-AF65-F5344CB8AC3E}">
        <p14:creationId xmlns:p14="http://schemas.microsoft.com/office/powerpoint/2010/main" val="10865222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20</a:t>
            </a:fld>
            <a:endParaRPr lang="en-US" dirty="0"/>
          </a:p>
        </p:txBody>
      </p:sp>
    </p:spTree>
    <p:extLst>
      <p:ext uri="{BB962C8B-B14F-4D97-AF65-F5344CB8AC3E}">
        <p14:creationId xmlns:p14="http://schemas.microsoft.com/office/powerpoint/2010/main" val="16266967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21</a:t>
            </a:fld>
            <a:endParaRPr lang="en-US" dirty="0"/>
          </a:p>
        </p:txBody>
      </p:sp>
    </p:spTree>
    <p:extLst>
      <p:ext uri="{BB962C8B-B14F-4D97-AF65-F5344CB8AC3E}">
        <p14:creationId xmlns:p14="http://schemas.microsoft.com/office/powerpoint/2010/main" val="24467665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22</a:t>
            </a:fld>
            <a:endParaRPr lang="en-US" dirty="0"/>
          </a:p>
        </p:txBody>
      </p:sp>
    </p:spTree>
    <p:extLst>
      <p:ext uri="{BB962C8B-B14F-4D97-AF65-F5344CB8AC3E}">
        <p14:creationId xmlns:p14="http://schemas.microsoft.com/office/powerpoint/2010/main" val="4289975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3</a:t>
            </a:fld>
            <a:endParaRPr lang="en-US" dirty="0"/>
          </a:p>
        </p:txBody>
      </p:sp>
    </p:spTree>
    <p:extLst>
      <p:ext uri="{BB962C8B-B14F-4D97-AF65-F5344CB8AC3E}">
        <p14:creationId xmlns:p14="http://schemas.microsoft.com/office/powerpoint/2010/main" val="20949162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23</a:t>
            </a:fld>
            <a:endParaRPr lang="en-US" dirty="0"/>
          </a:p>
        </p:txBody>
      </p:sp>
    </p:spTree>
    <p:extLst>
      <p:ext uri="{BB962C8B-B14F-4D97-AF65-F5344CB8AC3E}">
        <p14:creationId xmlns:p14="http://schemas.microsoft.com/office/powerpoint/2010/main" val="8332788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24</a:t>
            </a:fld>
            <a:endParaRPr lang="en-US" dirty="0"/>
          </a:p>
        </p:txBody>
      </p:sp>
    </p:spTree>
    <p:extLst>
      <p:ext uri="{BB962C8B-B14F-4D97-AF65-F5344CB8AC3E}">
        <p14:creationId xmlns:p14="http://schemas.microsoft.com/office/powerpoint/2010/main" val="42366700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25</a:t>
            </a:fld>
            <a:endParaRPr lang="en-US" dirty="0"/>
          </a:p>
        </p:txBody>
      </p:sp>
    </p:spTree>
    <p:extLst>
      <p:ext uri="{BB962C8B-B14F-4D97-AF65-F5344CB8AC3E}">
        <p14:creationId xmlns:p14="http://schemas.microsoft.com/office/powerpoint/2010/main" val="128690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26</a:t>
            </a:fld>
            <a:endParaRPr lang="en-US" dirty="0"/>
          </a:p>
        </p:txBody>
      </p:sp>
    </p:spTree>
    <p:extLst>
      <p:ext uri="{BB962C8B-B14F-4D97-AF65-F5344CB8AC3E}">
        <p14:creationId xmlns:p14="http://schemas.microsoft.com/office/powerpoint/2010/main" val="492212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the whitepapers and other documents you reference that you created previously. </a:t>
            </a:r>
          </a:p>
        </p:txBody>
      </p:sp>
      <p:sp>
        <p:nvSpPr>
          <p:cNvPr id="4" name="Slide Number Placeholder 3"/>
          <p:cNvSpPr>
            <a:spLocks noGrp="1"/>
          </p:cNvSpPr>
          <p:nvPr>
            <p:ph type="sldNum" sz="quarter" idx="10"/>
          </p:nvPr>
        </p:nvSpPr>
        <p:spPr/>
        <p:txBody>
          <a:bodyPr/>
          <a:lstStyle/>
          <a:p>
            <a:fld id="{2E7D2F9E-D167-4ED3-83EC-AE46EA34BEC3}" type="slidenum">
              <a:rPr lang="en-US" smtClean="0"/>
              <a:pPr/>
              <a:t>29</a:t>
            </a:fld>
            <a:endParaRPr lang="en-US" dirty="0"/>
          </a:p>
        </p:txBody>
      </p:sp>
    </p:spTree>
    <p:extLst>
      <p:ext uri="{BB962C8B-B14F-4D97-AF65-F5344CB8AC3E}">
        <p14:creationId xmlns:p14="http://schemas.microsoft.com/office/powerpoint/2010/main" val="3820460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4</a:t>
            </a:fld>
            <a:endParaRPr lang="en-US" dirty="0"/>
          </a:p>
        </p:txBody>
      </p:sp>
    </p:spTree>
    <p:extLst>
      <p:ext uri="{BB962C8B-B14F-4D97-AF65-F5344CB8AC3E}">
        <p14:creationId xmlns:p14="http://schemas.microsoft.com/office/powerpoint/2010/main" val="2490820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5</a:t>
            </a:fld>
            <a:endParaRPr lang="en-US" dirty="0"/>
          </a:p>
        </p:txBody>
      </p:sp>
    </p:spTree>
    <p:extLst>
      <p:ext uri="{BB962C8B-B14F-4D97-AF65-F5344CB8AC3E}">
        <p14:creationId xmlns:p14="http://schemas.microsoft.com/office/powerpoint/2010/main" val="1397044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6</a:t>
            </a:fld>
            <a:endParaRPr lang="en-US" dirty="0"/>
          </a:p>
        </p:txBody>
      </p:sp>
    </p:spTree>
    <p:extLst>
      <p:ext uri="{BB962C8B-B14F-4D97-AF65-F5344CB8AC3E}">
        <p14:creationId xmlns:p14="http://schemas.microsoft.com/office/powerpoint/2010/main" val="464005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7</a:t>
            </a:fld>
            <a:endParaRPr lang="en-US" dirty="0"/>
          </a:p>
        </p:txBody>
      </p:sp>
    </p:spTree>
    <p:extLst>
      <p:ext uri="{BB962C8B-B14F-4D97-AF65-F5344CB8AC3E}">
        <p14:creationId xmlns:p14="http://schemas.microsoft.com/office/powerpoint/2010/main" val="1608389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8</a:t>
            </a:fld>
            <a:endParaRPr lang="en-US" dirty="0"/>
          </a:p>
        </p:txBody>
      </p:sp>
    </p:spTree>
    <p:extLst>
      <p:ext uri="{BB962C8B-B14F-4D97-AF65-F5344CB8AC3E}">
        <p14:creationId xmlns:p14="http://schemas.microsoft.com/office/powerpoint/2010/main" val="3470976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10</a:t>
            </a:fld>
            <a:endParaRPr lang="en-US" dirty="0"/>
          </a:p>
        </p:txBody>
      </p:sp>
    </p:spTree>
    <p:extLst>
      <p:ext uri="{BB962C8B-B14F-4D97-AF65-F5344CB8AC3E}">
        <p14:creationId xmlns:p14="http://schemas.microsoft.com/office/powerpoint/2010/main" val="2824315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D2F9E-D167-4ED3-83EC-AE46EA34BEC3}" type="slidenum">
              <a:rPr lang="en-US" smtClean="0"/>
              <a:pPr/>
              <a:t>11</a:t>
            </a:fld>
            <a:endParaRPr lang="en-US" dirty="0"/>
          </a:p>
        </p:txBody>
      </p:sp>
    </p:spTree>
    <p:extLst>
      <p:ext uri="{BB962C8B-B14F-4D97-AF65-F5344CB8AC3E}">
        <p14:creationId xmlns:p14="http://schemas.microsoft.com/office/powerpoint/2010/main" val="16879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2989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Agenda-Img 2">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0" y="2581595"/>
            <a:ext cx="1370318" cy="2583018"/>
          </a:xfrm>
          <a:prstGeom prst="rect">
            <a:avLst/>
          </a:prstGeom>
          <a:solidFill>
            <a:schemeClr val="tx2">
              <a:lumMod val="10000"/>
              <a:lumOff val="90000"/>
            </a:schemeClr>
          </a:solidFill>
          <a:ln w="19050">
            <a:noFill/>
          </a:ln>
        </p:spPr>
        <p:txBody>
          <a:bodyPr lIns="0" tIns="91440" rIns="0" bIns="1463040" anchor="b"/>
          <a:lstStyle>
            <a:lvl1pPr algn="ctr" rtl="0">
              <a:buNone/>
              <a:defRPr sz="1050">
                <a:solidFill>
                  <a:schemeClr val="tx1">
                    <a:lumMod val="75000"/>
                    <a:lumOff val="25000"/>
                  </a:schemeClr>
                </a:solidFill>
              </a:defRPr>
            </a:lvl1pPr>
          </a:lstStyle>
          <a:p>
            <a:r>
              <a:rPr lang="en-US" dirty="0"/>
              <a:t>Image Holder</a:t>
            </a:r>
          </a:p>
        </p:txBody>
      </p:sp>
      <p:sp>
        <p:nvSpPr>
          <p:cNvPr id="36" name="Text Placeholder 3"/>
          <p:cNvSpPr>
            <a:spLocks noGrp="1"/>
          </p:cNvSpPr>
          <p:nvPr>
            <p:ph type="body" sz="half" idx="2" hasCustomPrompt="1"/>
          </p:nvPr>
        </p:nvSpPr>
        <p:spPr>
          <a:xfrm>
            <a:off x="381000" y="883820"/>
            <a:ext cx="8368364" cy="173255"/>
          </a:xfrm>
          <a:prstGeom prst="rect">
            <a:avLst/>
          </a:prstGeom>
          <a:ln>
            <a:noFill/>
          </a:ln>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7" name="Title 2"/>
          <p:cNvSpPr>
            <a:spLocks noGrp="1"/>
          </p:cNvSpPr>
          <p:nvPr>
            <p:ph type="title"/>
          </p:nvPr>
        </p:nvSpPr>
        <p:spPr>
          <a:xfrm>
            <a:off x="381000" y="341313"/>
            <a:ext cx="8368364" cy="495383"/>
          </a:xfrm>
          <a:prstGeom prst="rect">
            <a:avLst/>
          </a:prstGeom>
          <a:ln>
            <a:noFill/>
          </a:ln>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19" name="Picture Placeholder 7"/>
          <p:cNvSpPr>
            <a:spLocks noGrp="1"/>
          </p:cNvSpPr>
          <p:nvPr>
            <p:ph type="pic" sz="quarter" idx="11" hasCustomPrompt="1"/>
          </p:nvPr>
        </p:nvSpPr>
        <p:spPr>
          <a:xfrm>
            <a:off x="2783066" y="1271010"/>
            <a:ext cx="1370318" cy="2583018"/>
          </a:xfrm>
          <a:prstGeom prst="rect">
            <a:avLst/>
          </a:prstGeom>
          <a:solidFill>
            <a:schemeClr val="tx2">
              <a:lumMod val="10000"/>
              <a:lumOff val="90000"/>
            </a:schemeClr>
          </a:solidFill>
          <a:ln w="19050">
            <a:noFill/>
          </a:ln>
        </p:spPr>
        <p:txBody>
          <a:bodyPr lIns="0" tIns="91440" rIns="0" bIns="1463040" anchor="b"/>
          <a:lstStyle>
            <a:lvl1pPr algn="ctr" rtl="0">
              <a:buNone/>
              <a:defRPr sz="1050">
                <a:solidFill>
                  <a:schemeClr val="tx1">
                    <a:lumMod val="75000"/>
                    <a:lumOff val="25000"/>
                  </a:schemeClr>
                </a:solidFill>
              </a:defRPr>
            </a:lvl1pPr>
          </a:lstStyle>
          <a:p>
            <a:r>
              <a:rPr lang="en-US" dirty="0"/>
              <a:t>Image Holder</a:t>
            </a:r>
          </a:p>
        </p:txBody>
      </p:sp>
      <p:sp>
        <p:nvSpPr>
          <p:cNvPr id="20" name="Picture Placeholder 7"/>
          <p:cNvSpPr>
            <a:spLocks noGrp="1"/>
          </p:cNvSpPr>
          <p:nvPr>
            <p:ph type="pic" sz="quarter" idx="12"/>
          </p:nvPr>
        </p:nvSpPr>
        <p:spPr>
          <a:xfrm>
            <a:off x="1391533" y="1271010"/>
            <a:ext cx="1370318" cy="1312622"/>
          </a:xfrm>
          <a:prstGeom prst="rect">
            <a:avLst/>
          </a:prstGeom>
          <a:solidFill>
            <a:schemeClr val="tx2">
              <a:lumMod val="10000"/>
              <a:lumOff val="90000"/>
            </a:schemeClr>
          </a:solidFill>
          <a:ln w="19050">
            <a:noFill/>
          </a:ln>
        </p:spPr>
        <p:txBody>
          <a:bodyPr lIns="0" tIns="2286000" rIns="0" bIns="1463040" anchor="b"/>
          <a:lstStyle>
            <a:lvl1pPr algn="ctr" rtl="0">
              <a:buNone/>
              <a:defRPr sz="1050">
                <a:solidFill>
                  <a:schemeClr val="tx1">
                    <a:lumMod val="75000"/>
                    <a:lumOff val="25000"/>
                  </a:schemeClr>
                </a:solidFill>
              </a:defRPr>
            </a:lvl1pPr>
          </a:lstStyle>
          <a:p>
            <a:r>
              <a:rPr lang="en-US" dirty="0"/>
              <a:t>Click icon to add picture</a:t>
            </a:r>
          </a:p>
        </p:txBody>
      </p:sp>
      <p:sp>
        <p:nvSpPr>
          <p:cNvPr id="21" name="Picture Placeholder 7"/>
          <p:cNvSpPr>
            <a:spLocks noGrp="1"/>
          </p:cNvSpPr>
          <p:nvPr>
            <p:ph type="pic" sz="quarter" idx="13"/>
          </p:nvPr>
        </p:nvSpPr>
        <p:spPr>
          <a:xfrm>
            <a:off x="1391533" y="3851991"/>
            <a:ext cx="1370318" cy="1312622"/>
          </a:xfrm>
          <a:prstGeom prst="rect">
            <a:avLst/>
          </a:prstGeom>
          <a:solidFill>
            <a:schemeClr val="tx2">
              <a:lumMod val="10000"/>
              <a:lumOff val="90000"/>
            </a:schemeClr>
          </a:solidFill>
          <a:ln w="19050">
            <a:noFill/>
          </a:ln>
        </p:spPr>
        <p:txBody>
          <a:bodyPr lIns="0" tIns="2286000" rIns="0" bIns="1463040" anchor="b"/>
          <a:lstStyle>
            <a:lvl1pPr algn="ctr" rtl="0">
              <a:buNone/>
              <a:defRPr sz="1050">
                <a:solidFill>
                  <a:schemeClr val="tx1">
                    <a:lumMod val="75000"/>
                    <a:lumOff val="25000"/>
                  </a:schemeClr>
                </a:solidFill>
              </a:defRPr>
            </a:lvl1pPr>
          </a:lstStyle>
          <a:p>
            <a:r>
              <a:rPr lang="en-US" dirty="0"/>
              <a:t>Click icon to add picture</a:t>
            </a:r>
          </a:p>
        </p:txBody>
      </p:sp>
      <p:pic>
        <p:nvPicPr>
          <p:cNvPr id="8" name="Picture 7">
            <a:extLst>
              <a:ext uri="{FF2B5EF4-FFF2-40B4-BE49-F238E27FC236}">
                <a16:creationId xmlns:a16="http://schemas.microsoft.com/office/drawing/2014/main" id="{7074B1C7-11B7-C044-AC0A-459146697F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6398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500" fill="hold"/>
                                        <p:tgtEl>
                                          <p:spTgt spid="20"/>
                                        </p:tgtEl>
                                        <p:attrNameLst>
                                          <p:attrName>ppt_w</p:attrName>
                                        </p:attrNameLst>
                                      </p:cBhvr>
                                      <p:tavLst>
                                        <p:tav tm="0">
                                          <p:val>
                                            <p:fltVal val="0"/>
                                          </p:val>
                                        </p:tav>
                                        <p:tav tm="100000">
                                          <p:val>
                                            <p:strVal val="#ppt_w"/>
                                          </p:val>
                                        </p:tav>
                                      </p:tavLst>
                                    </p:anim>
                                    <p:anim calcmode="lin" valueType="num">
                                      <p:cBhvr>
                                        <p:cTn id="14" dur="500" fill="hold"/>
                                        <p:tgtEl>
                                          <p:spTgt spid="20"/>
                                        </p:tgtEl>
                                        <p:attrNameLst>
                                          <p:attrName>ppt_h</p:attrName>
                                        </p:attrNameLst>
                                      </p:cBhvr>
                                      <p:tavLst>
                                        <p:tav tm="0">
                                          <p:val>
                                            <p:fltVal val="0"/>
                                          </p:val>
                                        </p:tav>
                                        <p:tav tm="100000">
                                          <p:val>
                                            <p:strVal val="#ppt_h"/>
                                          </p:val>
                                        </p:tav>
                                      </p:tavLst>
                                    </p:anim>
                                    <p:animEffect transition="in" filter="fade">
                                      <p:cBhvr>
                                        <p:cTn id="15" dur="500"/>
                                        <p:tgtEl>
                                          <p:spTgt spid="20"/>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p:cTn id="19" dur="500" fill="hold"/>
                                        <p:tgtEl>
                                          <p:spTgt spid="21"/>
                                        </p:tgtEl>
                                        <p:attrNameLst>
                                          <p:attrName>ppt_w</p:attrName>
                                        </p:attrNameLst>
                                      </p:cBhvr>
                                      <p:tavLst>
                                        <p:tav tm="0">
                                          <p:val>
                                            <p:fltVal val="0"/>
                                          </p:val>
                                        </p:tav>
                                        <p:tav tm="100000">
                                          <p:val>
                                            <p:strVal val="#ppt_w"/>
                                          </p:val>
                                        </p:tav>
                                      </p:tavLst>
                                    </p:anim>
                                    <p:anim calcmode="lin" valueType="num">
                                      <p:cBhvr>
                                        <p:cTn id="20" dur="500" fill="hold"/>
                                        <p:tgtEl>
                                          <p:spTgt spid="21"/>
                                        </p:tgtEl>
                                        <p:attrNameLst>
                                          <p:attrName>ppt_h</p:attrName>
                                        </p:attrNameLst>
                                      </p:cBhvr>
                                      <p:tavLst>
                                        <p:tav tm="0">
                                          <p:val>
                                            <p:fltVal val="0"/>
                                          </p:val>
                                        </p:tav>
                                        <p:tav tm="100000">
                                          <p:val>
                                            <p:strVal val="#ppt_h"/>
                                          </p:val>
                                        </p:tav>
                                      </p:tavLst>
                                    </p:anim>
                                    <p:animEffect transition="in" filter="fade">
                                      <p:cBhvr>
                                        <p:cTn id="21" dur="500"/>
                                        <p:tgtEl>
                                          <p:spTgt spid="21"/>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500" fill="hold"/>
                                        <p:tgtEl>
                                          <p:spTgt spid="19"/>
                                        </p:tgtEl>
                                        <p:attrNameLst>
                                          <p:attrName>ppt_w</p:attrName>
                                        </p:attrNameLst>
                                      </p:cBhvr>
                                      <p:tavLst>
                                        <p:tav tm="0">
                                          <p:val>
                                            <p:fltVal val="0"/>
                                          </p:val>
                                        </p:tav>
                                        <p:tav tm="100000">
                                          <p:val>
                                            <p:strVal val="#ppt_w"/>
                                          </p:val>
                                        </p:tav>
                                      </p:tavLst>
                                    </p:anim>
                                    <p:anim calcmode="lin" valueType="num">
                                      <p:cBhvr>
                                        <p:cTn id="26" dur="500" fill="hold"/>
                                        <p:tgtEl>
                                          <p:spTgt spid="19"/>
                                        </p:tgtEl>
                                        <p:attrNameLst>
                                          <p:attrName>ppt_h</p:attrName>
                                        </p:attrNameLst>
                                      </p:cBhvr>
                                      <p:tavLst>
                                        <p:tav tm="0">
                                          <p:val>
                                            <p:fltVal val="0"/>
                                          </p:val>
                                        </p:tav>
                                        <p:tav tm="100000">
                                          <p:val>
                                            <p:strVal val="#ppt_h"/>
                                          </p:val>
                                        </p:tav>
                                      </p:tavLst>
                                    </p:anim>
                                    <p:animEffect transition="in" filter="fade">
                                      <p:cBhvr>
                                        <p:cTn id="2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9" grpId="0" animBg="1"/>
      <p:bldP spid="20" grpId="0" animBg="1"/>
      <p:bldP spid="21" grpId="0" animBg="1"/>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Agenda-Img 2">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270109" y="1352550"/>
            <a:ext cx="8603782" cy="3581399"/>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sp>
        <p:nvSpPr>
          <p:cNvPr id="3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Tree>
    <p:extLst>
      <p:ext uri="{BB962C8B-B14F-4D97-AF65-F5344CB8AC3E}">
        <p14:creationId xmlns:p14="http://schemas.microsoft.com/office/powerpoint/2010/main" val="3531927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Agenda-Img 2">
    <p:spTree>
      <p:nvGrpSpPr>
        <p:cNvPr id="1" name=""/>
        <p:cNvGrpSpPr/>
        <p:nvPr/>
      </p:nvGrpSpPr>
      <p:grpSpPr>
        <a:xfrm>
          <a:off x="0" y="0"/>
          <a:ext cx="0" cy="0"/>
          <a:chOff x="0" y="0"/>
          <a:chExt cx="0" cy="0"/>
        </a:xfrm>
      </p:grpSpPr>
      <p:sp>
        <p:nvSpPr>
          <p:cNvPr id="3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5" name="Rounded Rectangle 4"/>
          <p:cNvSpPr/>
          <p:nvPr userDrawn="1"/>
        </p:nvSpPr>
        <p:spPr>
          <a:xfrm>
            <a:off x="381000" y="1441450"/>
            <a:ext cx="8368364" cy="166818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icture Placeholder 12"/>
          <p:cNvSpPr>
            <a:spLocks noGrp="1"/>
          </p:cNvSpPr>
          <p:nvPr>
            <p:ph type="pic" sz="quarter" idx="13" hasCustomPrompt="1"/>
          </p:nvPr>
        </p:nvSpPr>
        <p:spPr>
          <a:xfrm>
            <a:off x="457200" y="1534879"/>
            <a:ext cx="1676400" cy="1481323"/>
          </a:xfrm>
          <a:prstGeom prst="roundRect">
            <a:avLst/>
          </a:prstGeom>
          <a:solidFill>
            <a:schemeClr val="bg1">
              <a:lumMod val="95000"/>
            </a:schemeClr>
          </a:solidFill>
          <a:ln w="38100">
            <a:solidFill>
              <a:schemeClr val="bg1"/>
            </a:solidFill>
          </a:ln>
        </p:spPr>
        <p:txBody>
          <a:bodyPr tIns="3383280" bIns="2834640" anchor="b" anchorCtr="0"/>
          <a:lstStyle>
            <a:lvl1pPr algn="ctr" rtl="0">
              <a:buNone/>
              <a:defRPr sz="900" b="0" i="0" baseline="0"/>
            </a:lvl1pPr>
          </a:lstStyle>
          <a:p>
            <a:r>
              <a:rPr lang="en-US" dirty="0"/>
              <a:t>Image holder</a:t>
            </a:r>
          </a:p>
        </p:txBody>
      </p:sp>
      <p:sp>
        <p:nvSpPr>
          <p:cNvPr id="7" name="Rounded Rectangle 6"/>
          <p:cNvSpPr/>
          <p:nvPr userDrawn="1"/>
        </p:nvSpPr>
        <p:spPr>
          <a:xfrm>
            <a:off x="381000" y="3213469"/>
            <a:ext cx="8368364" cy="1668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Picture Placeholder 12"/>
          <p:cNvSpPr>
            <a:spLocks noGrp="1"/>
          </p:cNvSpPr>
          <p:nvPr>
            <p:ph type="pic" sz="quarter" idx="14" hasCustomPrompt="1"/>
          </p:nvPr>
        </p:nvSpPr>
        <p:spPr>
          <a:xfrm>
            <a:off x="6997700" y="3306898"/>
            <a:ext cx="1676400" cy="1481323"/>
          </a:xfrm>
          <a:prstGeom prst="roundRect">
            <a:avLst/>
          </a:prstGeom>
          <a:solidFill>
            <a:schemeClr val="bg1">
              <a:lumMod val="95000"/>
            </a:schemeClr>
          </a:solidFill>
          <a:ln w="38100">
            <a:solidFill>
              <a:schemeClr val="bg1"/>
            </a:solidFill>
          </a:ln>
        </p:spPr>
        <p:txBody>
          <a:bodyPr tIns="3383280" bIns="2834640" anchor="b" anchorCtr="0"/>
          <a:lstStyle>
            <a:lvl1pPr algn="ctr" rtl="0">
              <a:buNone/>
              <a:defRPr sz="900" b="0" i="0" baseline="0"/>
            </a:lvl1pPr>
          </a:lstStyle>
          <a:p>
            <a:r>
              <a:rPr lang="en-US" dirty="0"/>
              <a:t>Image holder</a:t>
            </a:r>
          </a:p>
        </p:txBody>
      </p:sp>
    </p:spTree>
    <p:extLst>
      <p:ext uri="{BB962C8B-B14F-4D97-AF65-F5344CB8AC3E}">
        <p14:creationId xmlns:p14="http://schemas.microsoft.com/office/powerpoint/2010/main" val="55483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animEffect transition="in" filter="fade">
                                      <p:cBhvr>
                                        <p:cTn id="13" dur="500"/>
                                        <p:tgtEl>
                                          <p:spTgt spid="6"/>
                                        </p:tgtEl>
                                      </p:cBhvr>
                                    </p:animEffect>
                                  </p:childTnLst>
                                </p:cTn>
                              </p:par>
                            </p:childTnLst>
                          </p:cTn>
                        </p:par>
                        <p:par>
                          <p:cTn id="14" fill="hold">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Agenda-Img 2">
    <p:spTree>
      <p:nvGrpSpPr>
        <p:cNvPr id="1" name=""/>
        <p:cNvGrpSpPr/>
        <p:nvPr/>
      </p:nvGrpSpPr>
      <p:grpSpPr>
        <a:xfrm>
          <a:off x="0" y="0"/>
          <a:ext cx="0" cy="0"/>
          <a:chOff x="0" y="0"/>
          <a:chExt cx="0" cy="0"/>
        </a:xfrm>
      </p:grpSpPr>
      <p:sp>
        <p:nvSpPr>
          <p:cNvPr id="3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10" name="Picture Placeholder 12"/>
          <p:cNvSpPr>
            <a:spLocks noGrp="1"/>
          </p:cNvSpPr>
          <p:nvPr>
            <p:ph type="pic" sz="quarter" idx="14" hasCustomPrompt="1"/>
          </p:nvPr>
        </p:nvSpPr>
        <p:spPr>
          <a:xfrm>
            <a:off x="6341421" y="1457325"/>
            <a:ext cx="957072" cy="957070"/>
          </a:xfrm>
          <a:prstGeom prst="ellipse">
            <a:avLst/>
          </a:prstGeom>
          <a:solidFill>
            <a:schemeClr val="bg1">
              <a:lumMod val="95000"/>
            </a:schemeClr>
          </a:solidFill>
          <a:ln w="38100">
            <a:solidFill>
              <a:schemeClr val="bg1"/>
            </a:solidFill>
          </a:ln>
        </p:spPr>
        <p:txBody>
          <a:bodyPr tIns="3383280" bIns="2834640" anchor="b" anchorCtr="0"/>
          <a:lstStyle>
            <a:lvl1pPr algn="ctr" rtl="0">
              <a:buNone/>
              <a:defRPr sz="500" b="0" i="0" baseline="0"/>
            </a:lvl1pPr>
          </a:lstStyle>
          <a:p>
            <a:r>
              <a:rPr lang="en-US" dirty="0"/>
              <a:t>Image holder</a:t>
            </a:r>
          </a:p>
        </p:txBody>
      </p:sp>
      <p:sp>
        <p:nvSpPr>
          <p:cNvPr id="6" name="Picture Placeholder 12"/>
          <p:cNvSpPr>
            <a:spLocks noGrp="1"/>
          </p:cNvSpPr>
          <p:nvPr>
            <p:ph type="pic" sz="quarter" idx="13" hasCustomPrompt="1"/>
          </p:nvPr>
        </p:nvSpPr>
        <p:spPr>
          <a:xfrm>
            <a:off x="7553528" y="1457325"/>
            <a:ext cx="957072" cy="957070"/>
          </a:xfrm>
          <a:prstGeom prst="ellipse">
            <a:avLst/>
          </a:prstGeom>
          <a:solidFill>
            <a:schemeClr val="bg1">
              <a:lumMod val="95000"/>
            </a:schemeClr>
          </a:solidFill>
          <a:ln w="38100">
            <a:solidFill>
              <a:schemeClr val="bg1"/>
            </a:solidFill>
          </a:ln>
        </p:spPr>
        <p:txBody>
          <a:bodyPr tIns="3383280" bIns="2834640" anchor="b" anchorCtr="0"/>
          <a:lstStyle>
            <a:lvl1pPr algn="ctr" rtl="0">
              <a:buNone/>
              <a:defRPr sz="500" b="0" i="0" baseline="0"/>
            </a:lvl1pPr>
          </a:lstStyle>
          <a:p>
            <a:r>
              <a:rPr lang="en-US" dirty="0"/>
              <a:t>Image holder</a:t>
            </a:r>
          </a:p>
        </p:txBody>
      </p:sp>
      <p:sp>
        <p:nvSpPr>
          <p:cNvPr id="11" name="Picture Placeholder 12"/>
          <p:cNvSpPr>
            <a:spLocks noGrp="1"/>
          </p:cNvSpPr>
          <p:nvPr>
            <p:ph type="pic" sz="quarter" idx="15" hasCustomPrompt="1"/>
          </p:nvPr>
        </p:nvSpPr>
        <p:spPr>
          <a:xfrm>
            <a:off x="5129314" y="1457325"/>
            <a:ext cx="957072" cy="957070"/>
          </a:xfrm>
          <a:prstGeom prst="ellipse">
            <a:avLst/>
          </a:prstGeom>
          <a:solidFill>
            <a:schemeClr val="bg1">
              <a:lumMod val="95000"/>
            </a:schemeClr>
          </a:solidFill>
          <a:ln w="38100">
            <a:solidFill>
              <a:schemeClr val="bg1"/>
            </a:solidFill>
          </a:ln>
        </p:spPr>
        <p:txBody>
          <a:bodyPr tIns="3383280" bIns="2834640" anchor="b" anchorCtr="0"/>
          <a:lstStyle>
            <a:lvl1pPr algn="ctr" rtl="0">
              <a:buNone/>
              <a:defRPr sz="500" b="0" i="0" baseline="0"/>
            </a:lvl1pPr>
          </a:lstStyle>
          <a:p>
            <a:r>
              <a:rPr lang="en-US" dirty="0"/>
              <a:t>Image holder</a:t>
            </a:r>
          </a:p>
        </p:txBody>
      </p:sp>
      <p:sp>
        <p:nvSpPr>
          <p:cNvPr id="12" name="Picture Placeholder 12"/>
          <p:cNvSpPr>
            <a:spLocks noGrp="1"/>
          </p:cNvSpPr>
          <p:nvPr>
            <p:ph type="pic" sz="quarter" idx="16" hasCustomPrompt="1"/>
          </p:nvPr>
        </p:nvSpPr>
        <p:spPr>
          <a:xfrm>
            <a:off x="3904507" y="1457325"/>
            <a:ext cx="957072" cy="957070"/>
          </a:xfrm>
          <a:prstGeom prst="ellipse">
            <a:avLst/>
          </a:prstGeom>
          <a:solidFill>
            <a:schemeClr val="bg1">
              <a:lumMod val="95000"/>
            </a:schemeClr>
          </a:solidFill>
          <a:ln w="38100">
            <a:solidFill>
              <a:schemeClr val="bg1"/>
            </a:solidFill>
          </a:ln>
        </p:spPr>
        <p:txBody>
          <a:bodyPr tIns="3383280" bIns="2834640" anchor="b" anchorCtr="0"/>
          <a:lstStyle>
            <a:lvl1pPr algn="ctr" rtl="0">
              <a:buNone/>
              <a:defRPr sz="500" b="0" i="0" baseline="0"/>
            </a:lvl1pPr>
          </a:lstStyle>
          <a:p>
            <a:r>
              <a:rPr lang="en-US" dirty="0"/>
              <a:t>Image holder</a:t>
            </a:r>
          </a:p>
        </p:txBody>
      </p:sp>
      <p:sp>
        <p:nvSpPr>
          <p:cNvPr id="13" name="Picture Placeholder 12"/>
          <p:cNvSpPr>
            <a:spLocks noGrp="1"/>
          </p:cNvSpPr>
          <p:nvPr>
            <p:ph type="pic" sz="quarter" idx="17" hasCustomPrompt="1"/>
          </p:nvPr>
        </p:nvSpPr>
        <p:spPr>
          <a:xfrm>
            <a:off x="2692400" y="1457325"/>
            <a:ext cx="957072" cy="957070"/>
          </a:xfrm>
          <a:prstGeom prst="ellipse">
            <a:avLst/>
          </a:prstGeom>
          <a:solidFill>
            <a:schemeClr val="bg1">
              <a:lumMod val="95000"/>
            </a:schemeClr>
          </a:solidFill>
          <a:ln w="38100">
            <a:solidFill>
              <a:schemeClr val="bg1"/>
            </a:solidFill>
          </a:ln>
        </p:spPr>
        <p:txBody>
          <a:bodyPr tIns="3383280" bIns="2834640" anchor="b" anchorCtr="0"/>
          <a:lstStyle>
            <a:lvl1pPr algn="ctr" rtl="0">
              <a:buNone/>
              <a:defRPr sz="500" b="0" i="0" baseline="0"/>
            </a:lvl1pPr>
          </a:lstStyle>
          <a:p>
            <a:r>
              <a:rPr lang="en-US" dirty="0"/>
              <a:t>Image holder</a:t>
            </a:r>
          </a:p>
        </p:txBody>
      </p:sp>
      <p:pic>
        <p:nvPicPr>
          <p:cNvPr id="9" name="Picture 8">
            <a:extLst>
              <a:ext uri="{FF2B5EF4-FFF2-40B4-BE49-F238E27FC236}">
                <a16:creationId xmlns:a16="http://schemas.microsoft.com/office/drawing/2014/main" id="{3158E99B-B062-3640-9B62-635D57E697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921400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Effect transition="in" filter="fade">
                                      <p:cBhvr>
                                        <p:cTn id="27" dur="500"/>
                                        <p:tgtEl>
                                          <p:spTgt spid="12"/>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ppt_w</p:attrName>
                                        </p:attrNameLst>
                                      </p:cBhvr>
                                      <p:tavLst>
                                        <p:tav tm="0">
                                          <p:val>
                                            <p:fltVal val="0"/>
                                          </p:val>
                                        </p:tav>
                                        <p:tav tm="100000">
                                          <p:val>
                                            <p:strVal val="#ppt_w"/>
                                          </p:val>
                                        </p:tav>
                                      </p:tavLst>
                                    </p:anim>
                                    <p:anim calcmode="lin" valueType="num">
                                      <p:cBhvr>
                                        <p:cTn id="32" dur="500" fill="hold"/>
                                        <p:tgtEl>
                                          <p:spTgt spid="13"/>
                                        </p:tgtEl>
                                        <p:attrNameLst>
                                          <p:attrName>ppt_h</p:attrName>
                                        </p:attrNameLst>
                                      </p:cBhvr>
                                      <p:tavLst>
                                        <p:tav tm="0">
                                          <p:val>
                                            <p:fltVal val="0"/>
                                          </p:val>
                                        </p:tav>
                                        <p:tav tm="100000">
                                          <p:val>
                                            <p:strVal val="#ppt_h"/>
                                          </p:val>
                                        </p:tav>
                                      </p:tavLst>
                                    </p:anim>
                                    <p:animEffect transition="in" filter="fade">
                                      <p:cBhvr>
                                        <p:cTn id="3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11" grpId="0" animBg="1"/>
      <p:bldP spid="12" grpId="0" animBg="1"/>
      <p:bldP spid="13"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Agenda-Img 4">
    <p:spTree>
      <p:nvGrpSpPr>
        <p:cNvPr id="1" name=""/>
        <p:cNvGrpSpPr/>
        <p:nvPr/>
      </p:nvGrpSpPr>
      <p:grpSpPr>
        <a:xfrm>
          <a:off x="0" y="0"/>
          <a:ext cx="0" cy="0"/>
          <a:chOff x="0" y="0"/>
          <a:chExt cx="0" cy="0"/>
        </a:xfrm>
      </p:grpSpPr>
      <p:sp>
        <p:nvSpPr>
          <p:cNvPr id="1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13" name="Picture Placeholder 12"/>
          <p:cNvSpPr>
            <a:spLocks noGrp="1"/>
          </p:cNvSpPr>
          <p:nvPr>
            <p:ph type="pic" sz="quarter" idx="10" hasCustomPrompt="1"/>
          </p:nvPr>
        </p:nvSpPr>
        <p:spPr>
          <a:xfrm>
            <a:off x="4677879" y="1390648"/>
            <a:ext cx="4071486" cy="3400425"/>
          </a:xfrm>
          <a:custGeom>
            <a:avLst/>
            <a:gdLst>
              <a:gd name="connsiteX0" fmla="*/ 0 w 3200181"/>
              <a:gd name="connsiteY0" fmla="*/ 0 h 3182970"/>
              <a:gd name="connsiteX1" fmla="*/ 3200181 w 3200181"/>
              <a:gd name="connsiteY1" fmla="*/ 0 h 3182970"/>
              <a:gd name="connsiteX2" fmla="*/ 3200181 w 3200181"/>
              <a:gd name="connsiteY2" fmla="*/ 3182970 h 3182970"/>
              <a:gd name="connsiteX3" fmla="*/ 0 w 3200181"/>
              <a:gd name="connsiteY3" fmla="*/ 3182970 h 3182970"/>
            </a:gdLst>
            <a:ahLst/>
            <a:cxnLst>
              <a:cxn ang="0">
                <a:pos x="connsiteX0" y="connsiteY0"/>
              </a:cxn>
              <a:cxn ang="0">
                <a:pos x="connsiteX1" y="connsiteY1"/>
              </a:cxn>
              <a:cxn ang="0">
                <a:pos x="connsiteX2" y="connsiteY2"/>
              </a:cxn>
              <a:cxn ang="0">
                <a:pos x="connsiteX3" y="connsiteY3"/>
              </a:cxn>
            </a:cxnLst>
            <a:rect l="l" t="t" r="r" b="b"/>
            <a:pathLst>
              <a:path w="3200181" h="3182970">
                <a:moveTo>
                  <a:pt x="0" y="0"/>
                </a:moveTo>
                <a:lnTo>
                  <a:pt x="3200181" y="0"/>
                </a:lnTo>
                <a:lnTo>
                  <a:pt x="3200181" y="3182970"/>
                </a:lnTo>
                <a:lnTo>
                  <a:pt x="0" y="3182970"/>
                </a:lnTo>
                <a:close/>
              </a:path>
            </a:pathLst>
          </a:custGeom>
          <a:solidFill>
            <a:schemeClr val="tx2">
              <a:lumMod val="10000"/>
              <a:lumOff val="90000"/>
            </a:schemeClr>
          </a:solidFill>
          <a:ln w="19050">
            <a:noFill/>
          </a:ln>
        </p:spPr>
        <p:txBody>
          <a:bodyPr wrap="square" lIns="0" tIns="91440" rIns="0" bIns="274320" anchor="b">
            <a:noAutofit/>
          </a:bodyPr>
          <a:lstStyle>
            <a:lvl1pPr algn="ctr" rtl="0">
              <a:buNone/>
              <a:defRPr sz="1100">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730491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Img 5">
    <p:spTree>
      <p:nvGrpSpPr>
        <p:cNvPr id="1" name=""/>
        <p:cNvGrpSpPr/>
        <p:nvPr/>
      </p:nvGrpSpPr>
      <p:grpSpPr>
        <a:xfrm>
          <a:off x="0" y="0"/>
          <a:ext cx="0" cy="0"/>
          <a:chOff x="0" y="0"/>
          <a:chExt cx="0" cy="0"/>
        </a:xfrm>
      </p:grpSpPr>
      <p:sp>
        <p:nvSpPr>
          <p:cNvPr id="12" name="Picture Placeholder 11"/>
          <p:cNvSpPr>
            <a:spLocks noGrp="1"/>
          </p:cNvSpPr>
          <p:nvPr>
            <p:ph type="pic" sz="quarter" idx="12" hasCustomPrompt="1"/>
          </p:nvPr>
        </p:nvSpPr>
        <p:spPr>
          <a:xfrm>
            <a:off x="1" y="1"/>
            <a:ext cx="4426857" cy="5143499"/>
          </a:xfrm>
          <a:custGeom>
            <a:avLst/>
            <a:gdLst>
              <a:gd name="connsiteX0" fmla="*/ 0 w 4426857"/>
              <a:gd name="connsiteY0" fmla="*/ 0 h 5143499"/>
              <a:gd name="connsiteX1" fmla="*/ 3082687 w 4426857"/>
              <a:gd name="connsiteY1" fmla="*/ 0 h 5143499"/>
              <a:gd name="connsiteX2" fmla="*/ 3286264 w 4426857"/>
              <a:gd name="connsiteY2" fmla="*/ 152232 h 5143499"/>
              <a:gd name="connsiteX3" fmla="*/ 4426857 w 4426857"/>
              <a:gd name="connsiteY3" fmla="*/ 2570801 h 5143499"/>
              <a:gd name="connsiteX4" fmla="*/ 3286264 w 4426857"/>
              <a:gd name="connsiteY4" fmla="*/ 4989370 h 5143499"/>
              <a:gd name="connsiteX5" fmla="*/ 3080150 w 4426857"/>
              <a:gd name="connsiteY5" fmla="*/ 5143499 h 5143499"/>
              <a:gd name="connsiteX6" fmla="*/ 0 w 4426857"/>
              <a:gd name="connsiteY6" fmla="*/ 5143499 h 514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6857" h="5143499">
                <a:moveTo>
                  <a:pt x="0" y="0"/>
                </a:moveTo>
                <a:lnTo>
                  <a:pt x="3082687" y="0"/>
                </a:lnTo>
                <a:lnTo>
                  <a:pt x="3286264" y="152232"/>
                </a:lnTo>
                <a:cubicBezTo>
                  <a:pt x="3982853" y="727107"/>
                  <a:pt x="4426857" y="1597103"/>
                  <a:pt x="4426857" y="2570801"/>
                </a:cubicBezTo>
                <a:cubicBezTo>
                  <a:pt x="4426857" y="3544499"/>
                  <a:pt x="3982853" y="4414495"/>
                  <a:pt x="3286264" y="4989370"/>
                </a:cubicBezTo>
                <a:lnTo>
                  <a:pt x="3080150" y="5143499"/>
                </a:lnTo>
                <a:lnTo>
                  <a:pt x="0" y="5143499"/>
                </a:ln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1000">
                <a:solidFill>
                  <a:schemeClr val="tx1">
                    <a:lumMod val="75000"/>
                    <a:lumOff val="25000"/>
                  </a:schemeClr>
                </a:solidFill>
              </a:defRPr>
            </a:lvl1pPr>
          </a:lstStyle>
          <a:p>
            <a:r>
              <a:rPr lang="en-US" dirty="0"/>
              <a:t>Image Holder</a:t>
            </a:r>
          </a:p>
        </p:txBody>
      </p:sp>
      <p:pic>
        <p:nvPicPr>
          <p:cNvPr id="3" name="Picture 2">
            <a:extLst>
              <a:ext uri="{FF2B5EF4-FFF2-40B4-BE49-F238E27FC236}">
                <a16:creationId xmlns:a16="http://schemas.microsoft.com/office/drawing/2014/main" id="{E70EF80E-5B21-A242-9CE0-EB37232065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89304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Agenda-Img 7">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871152" y="1760879"/>
            <a:ext cx="2911576" cy="2911568"/>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14"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5"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EF4C657E-F2E0-6A4D-A733-BD4E014994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101967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Agenda-Img 7">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871152" y="1760879"/>
            <a:ext cx="2911576" cy="2911568"/>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14"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5"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5EF4F343-D0FA-BD40-94A6-DA8071A58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76199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Agenda-Img 7">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1823223" y="1524571"/>
            <a:ext cx="2074128" cy="2074124"/>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solidFill>
              <a:schemeClr val="bg1"/>
            </a:solid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14"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5"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5" name="Picture Placeholder 3"/>
          <p:cNvSpPr>
            <a:spLocks noGrp="1"/>
          </p:cNvSpPr>
          <p:nvPr>
            <p:ph type="pic" sz="quarter" idx="13" hasCustomPrompt="1"/>
          </p:nvPr>
        </p:nvSpPr>
        <p:spPr>
          <a:xfrm>
            <a:off x="3739372" y="2024866"/>
            <a:ext cx="1442228" cy="1442226"/>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solidFill>
              <a:schemeClr val="bg1"/>
            </a:solid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6" name="Picture Placeholder 3"/>
          <p:cNvSpPr>
            <a:spLocks noGrp="1"/>
          </p:cNvSpPr>
          <p:nvPr>
            <p:ph type="pic" sz="quarter" idx="14" hasCustomPrompt="1"/>
          </p:nvPr>
        </p:nvSpPr>
        <p:spPr>
          <a:xfrm>
            <a:off x="925544" y="2719607"/>
            <a:ext cx="1442228" cy="1442226"/>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solidFill>
              <a:schemeClr val="bg1"/>
            </a:solid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7" name="Picture Placeholder 3"/>
          <p:cNvSpPr>
            <a:spLocks noGrp="1"/>
          </p:cNvSpPr>
          <p:nvPr>
            <p:ph type="pic" sz="quarter" idx="15" hasCustomPrompt="1"/>
          </p:nvPr>
        </p:nvSpPr>
        <p:spPr>
          <a:xfrm>
            <a:off x="2620538" y="3435146"/>
            <a:ext cx="1605776" cy="1605774"/>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solidFill>
              <a:schemeClr val="bg1"/>
            </a:solid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pic>
        <p:nvPicPr>
          <p:cNvPr id="8" name="Picture 7">
            <a:extLst>
              <a:ext uri="{FF2B5EF4-FFF2-40B4-BE49-F238E27FC236}">
                <a16:creationId xmlns:a16="http://schemas.microsoft.com/office/drawing/2014/main" id="{FC017A5A-7312-684D-8C17-BCB8758DE9A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22357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Agenda-Img 7">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871152" y="1760879"/>
            <a:ext cx="2911576" cy="2911568"/>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14"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5"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BD678FEB-D6BA-644B-94AE-848383AB0C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12043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Title &amp; Subtitle 2">
    <p:spTree>
      <p:nvGrpSpPr>
        <p:cNvPr id="1" name=""/>
        <p:cNvGrpSpPr/>
        <p:nvPr/>
      </p:nvGrpSpPr>
      <p:grpSpPr>
        <a:xfrm>
          <a:off x="0" y="0"/>
          <a:ext cx="0" cy="0"/>
          <a:chOff x="0" y="0"/>
          <a:chExt cx="0" cy="0"/>
        </a:xfrm>
      </p:grpSpPr>
      <p:sp>
        <p:nvSpPr>
          <p:cNvPr id="10"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4" name="Picture 3">
            <a:extLst>
              <a:ext uri="{FF2B5EF4-FFF2-40B4-BE49-F238E27FC236}">
                <a16:creationId xmlns:a16="http://schemas.microsoft.com/office/drawing/2014/main" id="{718B245C-49D9-B640-986E-3A0B8D04AE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669261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Agenda-Img 7">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3514185" y="2019803"/>
            <a:ext cx="2115630" cy="2115624"/>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33"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4"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827CF2E4-ADB5-D147-8D09-84C6D4D783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394224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genda-Img 10">
    <p:spTree>
      <p:nvGrpSpPr>
        <p:cNvPr id="1" name=""/>
        <p:cNvGrpSpPr/>
        <p:nvPr/>
      </p:nvGrpSpPr>
      <p:grpSpPr>
        <a:xfrm>
          <a:off x="0" y="0"/>
          <a:ext cx="0" cy="0"/>
          <a:chOff x="0" y="0"/>
          <a:chExt cx="0" cy="0"/>
        </a:xfrm>
      </p:grpSpPr>
      <p:sp>
        <p:nvSpPr>
          <p:cNvPr id="12" name="Picture Placeholder 11"/>
          <p:cNvSpPr>
            <a:spLocks noGrp="1"/>
          </p:cNvSpPr>
          <p:nvPr>
            <p:ph type="pic" sz="quarter" idx="10" hasCustomPrompt="1"/>
          </p:nvPr>
        </p:nvSpPr>
        <p:spPr>
          <a:xfrm>
            <a:off x="0" y="1410510"/>
            <a:ext cx="2286000" cy="3375498"/>
          </a:xfrm>
          <a:custGeom>
            <a:avLst/>
            <a:gdLst>
              <a:gd name="connsiteX0" fmla="*/ 0 w 2286000"/>
              <a:gd name="connsiteY0" fmla="*/ 0 h 3375498"/>
              <a:gd name="connsiteX1" fmla="*/ 2286000 w 2286000"/>
              <a:gd name="connsiteY1" fmla="*/ 0 h 3375498"/>
              <a:gd name="connsiteX2" fmla="*/ 2286000 w 2286000"/>
              <a:gd name="connsiteY2" fmla="*/ 3375498 h 3375498"/>
              <a:gd name="connsiteX3" fmla="*/ 0 w 2286000"/>
              <a:gd name="connsiteY3" fmla="*/ 3375498 h 3375498"/>
            </a:gdLst>
            <a:ahLst/>
            <a:cxnLst>
              <a:cxn ang="0">
                <a:pos x="connsiteX0" y="connsiteY0"/>
              </a:cxn>
              <a:cxn ang="0">
                <a:pos x="connsiteX1" y="connsiteY1"/>
              </a:cxn>
              <a:cxn ang="0">
                <a:pos x="connsiteX2" y="connsiteY2"/>
              </a:cxn>
              <a:cxn ang="0">
                <a:pos x="connsiteX3" y="connsiteY3"/>
              </a:cxn>
            </a:cxnLst>
            <a:rect l="l" t="t" r="r" b="b"/>
            <a:pathLst>
              <a:path w="2286000" h="3375498">
                <a:moveTo>
                  <a:pt x="0" y="0"/>
                </a:moveTo>
                <a:lnTo>
                  <a:pt x="2286000" y="0"/>
                </a:lnTo>
                <a:lnTo>
                  <a:pt x="2286000" y="3375498"/>
                </a:lnTo>
                <a:lnTo>
                  <a:pt x="0" y="3375498"/>
                </a:lnTo>
                <a:close/>
              </a:path>
            </a:pathLst>
          </a:custGeom>
          <a:solidFill>
            <a:schemeClr val="tx2">
              <a:lumMod val="10000"/>
              <a:lumOff val="90000"/>
            </a:schemeClr>
          </a:solidFill>
          <a:ln w="19050">
            <a:noFill/>
          </a:ln>
        </p:spPr>
        <p:txBody>
          <a:bodyPr wrap="square" lIns="0" tIns="91440" rIns="0" bIns="640080" anchor="b">
            <a:noAutofit/>
          </a:bodyPr>
          <a:lstStyle>
            <a:lvl1pPr algn="ctr" rtl="0">
              <a:buNone/>
              <a:defRPr sz="1100">
                <a:solidFill>
                  <a:schemeClr val="tx1">
                    <a:lumMod val="75000"/>
                    <a:lumOff val="25000"/>
                  </a:schemeClr>
                </a:solidFill>
              </a:defRPr>
            </a:lvl1pPr>
          </a:lstStyle>
          <a:p>
            <a:r>
              <a:rPr lang="en-US" dirty="0"/>
              <a:t>Image Holder</a:t>
            </a:r>
          </a:p>
        </p:txBody>
      </p:sp>
      <p:sp>
        <p:nvSpPr>
          <p:cNvPr id="15" name="Picture Placeholder 14"/>
          <p:cNvSpPr>
            <a:spLocks noGrp="1"/>
          </p:cNvSpPr>
          <p:nvPr>
            <p:ph type="pic" sz="quarter" idx="13" hasCustomPrompt="1"/>
          </p:nvPr>
        </p:nvSpPr>
        <p:spPr>
          <a:xfrm>
            <a:off x="6858000" y="1410510"/>
            <a:ext cx="2286000" cy="3375498"/>
          </a:xfrm>
          <a:custGeom>
            <a:avLst/>
            <a:gdLst>
              <a:gd name="connsiteX0" fmla="*/ 0 w 2286000"/>
              <a:gd name="connsiteY0" fmla="*/ 0 h 3375498"/>
              <a:gd name="connsiteX1" fmla="*/ 2286000 w 2286000"/>
              <a:gd name="connsiteY1" fmla="*/ 0 h 3375498"/>
              <a:gd name="connsiteX2" fmla="*/ 2286000 w 2286000"/>
              <a:gd name="connsiteY2" fmla="*/ 3375498 h 3375498"/>
              <a:gd name="connsiteX3" fmla="*/ 0 w 2286000"/>
              <a:gd name="connsiteY3" fmla="*/ 3375498 h 3375498"/>
            </a:gdLst>
            <a:ahLst/>
            <a:cxnLst>
              <a:cxn ang="0">
                <a:pos x="connsiteX0" y="connsiteY0"/>
              </a:cxn>
              <a:cxn ang="0">
                <a:pos x="connsiteX1" y="connsiteY1"/>
              </a:cxn>
              <a:cxn ang="0">
                <a:pos x="connsiteX2" y="connsiteY2"/>
              </a:cxn>
              <a:cxn ang="0">
                <a:pos x="connsiteX3" y="connsiteY3"/>
              </a:cxn>
            </a:cxnLst>
            <a:rect l="l" t="t" r="r" b="b"/>
            <a:pathLst>
              <a:path w="2286000" h="3375498">
                <a:moveTo>
                  <a:pt x="0" y="0"/>
                </a:moveTo>
                <a:lnTo>
                  <a:pt x="2286000" y="0"/>
                </a:lnTo>
                <a:lnTo>
                  <a:pt x="2286000" y="3375498"/>
                </a:lnTo>
                <a:lnTo>
                  <a:pt x="0" y="3375498"/>
                </a:lnTo>
                <a:close/>
              </a:path>
            </a:pathLst>
          </a:custGeom>
          <a:solidFill>
            <a:schemeClr val="tx2">
              <a:lumMod val="10000"/>
              <a:lumOff val="90000"/>
            </a:schemeClr>
          </a:solidFill>
          <a:ln w="19050">
            <a:noFill/>
          </a:ln>
        </p:spPr>
        <p:txBody>
          <a:bodyPr wrap="square" lIns="0" tIns="91440" rIns="0" bIns="640080" anchor="b">
            <a:noAutofit/>
          </a:bodyPr>
          <a:lstStyle>
            <a:lvl1pPr algn="ctr" rtl="0">
              <a:buNone/>
              <a:defRPr sz="1100">
                <a:solidFill>
                  <a:schemeClr val="tx1">
                    <a:lumMod val="75000"/>
                    <a:lumOff val="25000"/>
                  </a:schemeClr>
                </a:solidFill>
              </a:defRPr>
            </a:lvl1pPr>
          </a:lstStyle>
          <a:p>
            <a:r>
              <a:rPr lang="en-US" dirty="0"/>
              <a:t>Image Holder</a:t>
            </a:r>
          </a:p>
        </p:txBody>
      </p:sp>
      <p:sp>
        <p:nvSpPr>
          <p:cNvPr id="1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1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Tree>
    <p:extLst>
      <p:ext uri="{BB962C8B-B14F-4D97-AF65-F5344CB8AC3E}">
        <p14:creationId xmlns:p14="http://schemas.microsoft.com/office/powerpoint/2010/main" val="3018568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fltVal val="0"/>
                                          </p:val>
                                        </p:tav>
                                        <p:tav tm="100000">
                                          <p:val>
                                            <p:strVal val="#ppt_h"/>
                                          </p:val>
                                        </p:tav>
                                      </p:tavLst>
                                    </p:anim>
                                    <p:animEffect transition="in" filter="fade">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5" grpId="0" animBg="1"/>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7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4254499" y="1629918"/>
            <a:ext cx="4419601" cy="2999232"/>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7"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8"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3FA8336E-E20F-9241-B6FB-EFD6C1597C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86301"/>
            <a:ext cx="1322830" cy="400049"/>
          </a:xfrm>
          <a:prstGeom prst="rect">
            <a:avLst/>
          </a:prstGeom>
        </p:spPr>
      </p:pic>
    </p:spTree>
    <p:extLst>
      <p:ext uri="{BB962C8B-B14F-4D97-AF65-F5344CB8AC3E}">
        <p14:creationId xmlns:p14="http://schemas.microsoft.com/office/powerpoint/2010/main" val="350209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65676" y="3409950"/>
            <a:ext cx="1234524" cy="12446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Picture Placeholder 7"/>
          <p:cNvSpPr>
            <a:spLocks noGrp="1"/>
          </p:cNvSpPr>
          <p:nvPr>
            <p:ph type="pic" sz="quarter" idx="16" hasCustomPrompt="1"/>
          </p:nvPr>
        </p:nvSpPr>
        <p:spPr>
          <a:xfrm>
            <a:off x="1802266" y="3409950"/>
            <a:ext cx="1234524" cy="12446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6" name="Picture Placeholder 7"/>
          <p:cNvSpPr>
            <a:spLocks noGrp="1"/>
          </p:cNvSpPr>
          <p:nvPr>
            <p:ph type="pic" sz="quarter" idx="17" hasCustomPrompt="1"/>
          </p:nvPr>
        </p:nvSpPr>
        <p:spPr>
          <a:xfrm>
            <a:off x="3238856" y="3409950"/>
            <a:ext cx="1234524" cy="12446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9" name="Picture Placeholder 7"/>
          <p:cNvSpPr>
            <a:spLocks noGrp="1"/>
          </p:cNvSpPr>
          <p:nvPr>
            <p:ph type="pic" sz="quarter" idx="18" hasCustomPrompt="1"/>
          </p:nvPr>
        </p:nvSpPr>
        <p:spPr>
          <a:xfrm>
            <a:off x="4675446" y="3409950"/>
            <a:ext cx="1234524" cy="12446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0" name="Picture Placeholder 7"/>
          <p:cNvSpPr>
            <a:spLocks noGrp="1"/>
          </p:cNvSpPr>
          <p:nvPr>
            <p:ph type="pic" sz="quarter" idx="19" hasCustomPrompt="1"/>
          </p:nvPr>
        </p:nvSpPr>
        <p:spPr>
          <a:xfrm>
            <a:off x="6112036" y="3409950"/>
            <a:ext cx="1234524" cy="12446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1" name="Picture Placeholder 7"/>
          <p:cNvSpPr>
            <a:spLocks noGrp="1"/>
          </p:cNvSpPr>
          <p:nvPr>
            <p:ph type="pic" sz="quarter" idx="20" hasCustomPrompt="1"/>
          </p:nvPr>
        </p:nvSpPr>
        <p:spPr>
          <a:xfrm>
            <a:off x="7548628" y="3409950"/>
            <a:ext cx="1234524" cy="12446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2"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3"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2B86D8A9-8804-2F44-992C-19745CA997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86301"/>
            <a:ext cx="1322830" cy="400049"/>
          </a:xfrm>
          <a:prstGeom prst="rect">
            <a:avLst/>
          </a:prstGeom>
        </p:spPr>
      </p:pic>
    </p:spTree>
    <p:extLst>
      <p:ext uri="{BB962C8B-B14F-4D97-AF65-F5344CB8AC3E}">
        <p14:creationId xmlns:p14="http://schemas.microsoft.com/office/powerpoint/2010/main" val="7447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animEffect transition="in" filter="fade">
                                      <p:cBhvr>
                                        <p:cTn id="33" dur="500"/>
                                        <p:tgtEl>
                                          <p:spTgt spid="10"/>
                                        </p:tgtEl>
                                      </p:cBhvr>
                                    </p:animEffect>
                                  </p:childTnLst>
                                </p:cTn>
                              </p:par>
                            </p:childTnLst>
                          </p:cTn>
                        </p:par>
                        <p:par>
                          <p:cTn id="34" fill="hold">
                            <p:stCondLst>
                              <p:cond delay="2500"/>
                            </p:stCondLst>
                            <p:childTnLst>
                              <p:par>
                                <p:cTn id="35" presetID="53" presetClass="entr" presetSubtype="16"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p:cTn id="37" dur="500" fill="hold"/>
                                        <p:tgtEl>
                                          <p:spTgt spid="11"/>
                                        </p:tgtEl>
                                        <p:attrNameLst>
                                          <p:attrName>ppt_w</p:attrName>
                                        </p:attrNameLst>
                                      </p:cBhvr>
                                      <p:tavLst>
                                        <p:tav tm="0">
                                          <p:val>
                                            <p:fltVal val="0"/>
                                          </p:val>
                                        </p:tav>
                                        <p:tav tm="100000">
                                          <p:val>
                                            <p:strVal val="#ppt_w"/>
                                          </p:val>
                                        </p:tav>
                                      </p:tavLst>
                                    </p:anim>
                                    <p:anim calcmode="lin" valueType="num">
                                      <p:cBhvr>
                                        <p:cTn id="38" dur="500" fill="hold"/>
                                        <p:tgtEl>
                                          <p:spTgt spid="11"/>
                                        </p:tgtEl>
                                        <p:attrNameLst>
                                          <p:attrName>ppt_h</p:attrName>
                                        </p:attrNameLst>
                                      </p:cBhvr>
                                      <p:tavLst>
                                        <p:tav tm="0">
                                          <p:val>
                                            <p:fltVal val="0"/>
                                          </p:val>
                                        </p:tav>
                                        <p:tav tm="100000">
                                          <p:val>
                                            <p:strVal val="#ppt_h"/>
                                          </p:val>
                                        </p:tav>
                                      </p:tavLst>
                                    </p:anim>
                                    <p:animEffect transition="in" filter="fade">
                                      <p:cBhvr>
                                        <p:cTn id="3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0" grpId="0" animBg="1"/>
      <p:bldP spid="11" grpId="0" animBg="1"/>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486069" y="1187450"/>
            <a:ext cx="1520200"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Picture Placeholder 7"/>
          <p:cNvSpPr>
            <a:spLocks noGrp="1"/>
          </p:cNvSpPr>
          <p:nvPr>
            <p:ph type="pic" sz="quarter" idx="16" hasCustomPrompt="1"/>
          </p:nvPr>
        </p:nvSpPr>
        <p:spPr>
          <a:xfrm>
            <a:off x="2138509" y="1187450"/>
            <a:ext cx="1520200"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6" name="Picture Placeholder 7"/>
          <p:cNvSpPr>
            <a:spLocks noGrp="1"/>
          </p:cNvSpPr>
          <p:nvPr>
            <p:ph type="pic" sz="quarter" idx="17" hasCustomPrompt="1"/>
          </p:nvPr>
        </p:nvSpPr>
        <p:spPr>
          <a:xfrm>
            <a:off x="3790949" y="1187450"/>
            <a:ext cx="1520200" cy="15621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1" name="Picture Placeholder 7"/>
          <p:cNvSpPr>
            <a:spLocks noGrp="1"/>
          </p:cNvSpPr>
          <p:nvPr>
            <p:ph type="pic" sz="quarter" idx="20" hasCustomPrompt="1"/>
          </p:nvPr>
        </p:nvSpPr>
        <p:spPr>
          <a:xfrm>
            <a:off x="486069" y="3181350"/>
            <a:ext cx="1520200"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2" name="Picture Placeholder 7"/>
          <p:cNvSpPr>
            <a:spLocks noGrp="1"/>
          </p:cNvSpPr>
          <p:nvPr>
            <p:ph type="pic" sz="quarter" idx="21" hasCustomPrompt="1"/>
          </p:nvPr>
        </p:nvSpPr>
        <p:spPr>
          <a:xfrm>
            <a:off x="2138509" y="3181350"/>
            <a:ext cx="1520200"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3" name="Picture Placeholder 7"/>
          <p:cNvSpPr>
            <a:spLocks noGrp="1"/>
          </p:cNvSpPr>
          <p:nvPr>
            <p:ph type="pic" sz="quarter" idx="22" hasCustomPrompt="1"/>
          </p:nvPr>
        </p:nvSpPr>
        <p:spPr>
          <a:xfrm>
            <a:off x="3790949" y="3181350"/>
            <a:ext cx="1520200" cy="15621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5" name="Picture Placeholder 7"/>
          <p:cNvSpPr>
            <a:spLocks noGrp="1"/>
          </p:cNvSpPr>
          <p:nvPr>
            <p:ph type="pic" sz="quarter" idx="24" hasCustomPrompt="1"/>
          </p:nvPr>
        </p:nvSpPr>
        <p:spPr>
          <a:xfrm>
            <a:off x="5443389" y="1187450"/>
            <a:ext cx="3172642" cy="35560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4"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6"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spTree>
    <p:extLst>
      <p:ext uri="{BB962C8B-B14F-4D97-AF65-F5344CB8AC3E}">
        <p14:creationId xmlns:p14="http://schemas.microsoft.com/office/powerpoint/2010/main" val="78832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childTnLst>
                                </p:cTn>
                              </p:par>
                            </p:childTnLst>
                          </p:cTn>
                        </p:par>
                        <p:par>
                          <p:cTn id="19" fill="hold">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childTnLst>
                                </p:cTn>
                              </p:par>
                            </p:childTnLst>
                          </p:cTn>
                        </p:par>
                        <p:par>
                          <p:cTn id="24" fill="hold">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500" fill="hold"/>
                                        <p:tgtEl>
                                          <p:spTgt spid="12"/>
                                        </p:tgtEl>
                                        <p:attrNameLst>
                                          <p:attrName>ppt_w</p:attrName>
                                        </p:attrNameLst>
                                      </p:cBhvr>
                                      <p:tavLst>
                                        <p:tav tm="0">
                                          <p:val>
                                            <p:fltVal val="0"/>
                                          </p:val>
                                        </p:tav>
                                        <p:tav tm="100000">
                                          <p:val>
                                            <p:strVal val="#ppt_w"/>
                                          </p:val>
                                        </p:tav>
                                      </p:tavLst>
                                    </p:anim>
                                    <p:anim calcmode="lin" valueType="num">
                                      <p:cBhvr>
                                        <p:cTn id="28" dur="500" fill="hold"/>
                                        <p:tgtEl>
                                          <p:spTgt spid="12"/>
                                        </p:tgtEl>
                                        <p:attrNameLst>
                                          <p:attrName>ppt_h</p:attrName>
                                        </p:attrNameLst>
                                      </p:cBhvr>
                                      <p:tavLst>
                                        <p:tav tm="0">
                                          <p:val>
                                            <p:fltVal val="0"/>
                                          </p:val>
                                        </p:tav>
                                        <p:tav tm="100000">
                                          <p:val>
                                            <p:strVal val="#ppt_h"/>
                                          </p:val>
                                        </p:tav>
                                      </p:tavLst>
                                    </p:anim>
                                  </p:childTnLst>
                                </p:cTn>
                              </p:par>
                            </p:childTnLst>
                          </p:cTn>
                        </p:par>
                        <p:par>
                          <p:cTn id="29" fill="hold">
                            <p:stCondLst>
                              <p:cond delay="2500"/>
                            </p:stCondLst>
                            <p:childTnLst>
                              <p:par>
                                <p:cTn id="30" presetID="23" presetClass="entr" presetSubtype="16"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500" fill="hold"/>
                                        <p:tgtEl>
                                          <p:spTgt spid="13"/>
                                        </p:tgtEl>
                                        <p:attrNameLst>
                                          <p:attrName>ppt_w</p:attrName>
                                        </p:attrNameLst>
                                      </p:cBhvr>
                                      <p:tavLst>
                                        <p:tav tm="0">
                                          <p:val>
                                            <p:fltVal val="0"/>
                                          </p:val>
                                        </p:tav>
                                        <p:tav tm="100000">
                                          <p:val>
                                            <p:strVal val="#ppt_w"/>
                                          </p:val>
                                        </p:tav>
                                      </p:tavLst>
                                    </p:anim>
                                    <p:anim calcmode="lin" valueType="num">
                                      <p:cBhvr>
                                        <p:cTn id="33" dur="500" fill="hold"/>
                                        <p:tgtEl>
                                          <p:spTgt spid="13"/>
                                        </p:tgtEl>
                                        <p:attrNameLst>
                                          <p:attrName>ppt_h</p:attrName>
                                        </p:attrNameLst>
                                      </p:cBhvr>
                                      <p:tavLst>
                                        <p:tav tm="0">
                                          <p:val>
                                            <p:fltVal val="0"/>
                                          </p:val>
                                        </p:tav>
                                        <p:tav tm="100000">
                                          <p:val>
                                            <p:strVal val="#ppt_h"/>
                                          </p:val>
                                        </p:tav>
                                      </p:tavLst>
                                    </p:anim>
                                  </p:childTnLst>
                                </p:cTn>
                              </p:par>
                            </p:childTnLst>
                          </p:cTn>
                        </p:par>
                        <p:par>
                          <p:cTn id="34" fill="hold">
                            <p:stCondLst>
                              <p:cond delay="3000"/>
                            </p:stCondLst>
                            <p:childTnLst>
                              <p:par>
                                <p:cTn id="35" presetID="23" presetClass="entr" presetSubtype="16" fill="hold" grpId="0" nodeType="after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p:cTn id="37" dur="500" fill="hold"/>
                                        <p:tgtEl>
                                          <p:spTgt spid="15"/>
                                        </p:tgtEl>
                                        <p:attrNameLst>
                                          <p:attrName>ppt_w</p:attrName>
                                        </p:attrNameLst>
                                      </p:cBhvr>
                                      <p:tavLst>
                                        <p:tav tm="0">
                                          <p:val>
                                            <p:fltVal val="0"/>
                                          </p:val>
                                        </p:tav>
                                        <p:tav tm="100000">
                                          <p:val>
                                            <p:strVal val="#ppt_w"/>
                                          </p:val>
                                        </p:tav>
                                      </p:tavLst>
                                    </p:anim>
                                    <p:anim calcmode="lin" valueType="num">
                                      <p:cBhvr>
                                        <p:cTn id="38"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1" grpId="0" animBg="1"/>
      <p:bldP spid="12" grpId="0" animBg="1"/>
      <p:bldP spid="13" grpId="0" animBg="1"/>
      <p:bldP spid="15"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257175" y="1260157"/>
            <a:ext cx="1691640" cy="1689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1" name="Picture Placeholder 7"/>
          <p:cNvSpPr>
            <a:spLocks noGrp="1"/>
          </p:cNvSpPr>
          <p:nvPr>
            <p:ph type="pic" sz="quarter" idx="20" hasCustomPrompt="1"/>
          </p:nvPr>
        </p:nvSpPr>
        <p:spPr>
          <a:xfrm>
            <a:off x="2817583" y="3070542"/>
            <a:ext cx="1691640" cy="1689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2" name="Rectangle 1"/>
          <p:cNvSpPr/>
          <p:nvPr userDrawn="1"/>
        </p:nvSpPr>
        <p:spPr>
          <a:xfrm>
            <a:off x="2095207" y="1258887"/>
            <a:ext cx="2414016" cy="16916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panose="02000000000000000000" pitchFamily="2" charset="0"/>
              <a:ea typeface="Roboto" panose="02000000000000000000" pitchFamily="2" charset="0"/>
            </a:endParaRPr>
          </a:p>
        </p:txBody>
      </p:sp>
      <p:sp>
        <p:nvSpPr>
          <p:cNvPr id="14" name="Rectangle 13"/>
          <p:cNvSpPr/>
          <p:nvPr userDrawn="1"/>
        </p:nvSpPr>
        <p:spPr>
          <a:xfrm>
            <a:off x="257175" y="3069272"/>
            <a:ext cx="2414016" cy="1691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panose="02000000000000000000" pitchFamily="2" charset="0"/>
              <a:ea typeface="Roboto" panose="02000000000000000000" pitchFamily="2" charset="0"/>
            </a:endParaRPr>
          </a:p>
        </p:txBody>
      </p:sp>
      <p:sp>
        <p:nvSpPr>
          <p:cNvPr id="16" name="Picture Placeholder 7"/>
          <p:cNvSpPr>
            <a:spLocks noGrp="1"/>
          </p:cNvSpPr>
          <p:nvPr>
            <p:ph type="pic" sz="quarter" idx="21" hasCustomPrompt="1"/>
          </p:nvPr>
        </p:nvSpPr>
        <p:spPr>
          <a:xfrm>
            <a:off x="4655615" y="1260157"/>
            <a:ext cx="1691640" cy="1689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7" name="Picture Placeholder 7"/>
          <p:cNvSpPr>
            <a:spLocks noGrp="1"/>
          </p:cNvSpPr>
          <p:nvPr>
            <p:ph type="pic" sz="quarter" idx="22" hasCustomPrompt="1"/>
          </p:nvPr>
        </p:nvSpPr>
        <p:spPr>
          <a:xfrm>
            <a:off x="7216023" y="3070542"/>
            <a:ext cx="1691640" cy="1689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8" name="Rectangle 17"/>
          <p:cNvSpPr/>
          <p:nvPr userDrawn="1"/>
        </p:nvSpPr>
        <p:spPr>
          <a:xfrm>
            <a:off x="6493647" y="1258887"/>
            <a:ext cx="2414016" cy="1691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panose="02000000000000000000" pitchFamily="2" charset="0"/>
              <a:ea typeface="Roboto" panose="02000000000000000000" pitchFamily="2" charset="0"/>
            </a:endParaRPr>
          </a:p>
        </p:txBody>
      </p:sp>
      <p:sp>
        <p:nvSpPr>
          <p:cNvPr id="19" name="Rectangle 18"/>
          <p:cNvSpPr/>
          <p:nvPr userDrawn="1"/>
        </p:nvSpPr>
        <p:spPr>
          <a:xfrm>
            <a:off x="4655615" y="3069272"/>
            <a:ext cx="2414016" cy="1691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panose="02000000000000000000" pitchFamily="2" charset="0"/>
              <a:ea typeface="Roboto" panose="02000000000000000000" pitchFamily="2" charset="0"/>
            </a:endParaRPr>
          </a:p>
        </p:txBody>
      </p:sp>
      <p:sp>
        <p:nvSpPr>
          <p:cNvPr id="12"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3"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spTree>
    <p:extLst>
      <p:ext uri="{BB962C8B-B14F-4D97-AF65-F5344CB8AC3E}">
        <p14:creationId xmlns:p14="http://schemas.microsoft.com/office/powerpoint/2010/main" val="3024749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500"/>
                                        <p:tgtEl>
                                          <p:spTgt spid="2"/>
                                        </p:tgtEl>
                                      </p:cBhvr>
                                    </p:animEffect>
                                  </p:childTnLst>
                                </p:cTn>
                              </p:par>
                            </p:childTnLst>
                          </p:cTn>
                        </p:par>
                        <p:par>
                          <p:cTn id="14" fill="hold">
                            <p:stCondLst>
                              <p:cond delay="1000"/>
                            </p:stCondLst>
                            <p:childTnLst>
                              <p:par>
                                <p:cTn id="15" presetID="53" presetClass="entr" presetSubtype="16"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p:cTn id="17" dur="500" fill="hold"/>
                                        <p:tgtEl>
                                          <p:spTgt spid="16"/>
                                        </p:tgtEl>
                                        <p:attrNameLst>
                                          <p:attrName>ppt_w</p:attrName>
                                        </p:attrNameLst>
                                      </p:cBhvr>
                                      <p:tavLst>
                                        <p:tav tm="0">
                                          <p:val>
                                            <p:fltVal val="0"/>
                                          </p:val>
                                        </p:tav>
                                        <p:tav tm="100000">
                                          <p:val>
                                            <p:strVal val="#ppt_w"/>
                                          </p:val>
                                        </p:tav>
                                      </p:tavLst>
                                    </p:anim>
                                    <p:anim calcmode="lin" valueType="num">
                                      <p:cBhvr>
                                        <p:cTn id="18" dur="500" fill="hold"/>
                                        <p:tgtEl>
                                          <p:spTgt spid="16"/>
                                        </p:tgtEl>
                                        <p:attrNameLst>
                                          <p:attrName>ppt_h</p:attrName>
                                        </p:attrNameLst>
                                      </p:cBhvr>
                                      <p:tavLst>
                                        <p:tav tm="0">
                                          <p:val>
                                            <p:fltVal val="0"/>
                                          </p:val>
                                        </p:tav>
                                        <p:tav tm="100000">
                                          <p:val>
                                            <p:strVal val="#ppt_h"/>
                                          </p:val>
                                        </p:tav>
                                      </p:tavLst>
                                    </p:anim>
                                    <p:animEffect transition="in" filter="fade">
                                      <p:cBhvr>
                                        <p:cTn id="19" dur="500"/>
                                        <p:tgtEl>
                                          <p:spTgt spid="16"/>
                                        </p:tgtEl>
                                      </p:cBhvr>
                                    </p:animEffect>
                                  </p:childTnLst>
                                </p:cTn>
                              </p:par>
                            </p:childTnLst>
                          </p:cTn>
                        </p:par>
                        <p:par>
                          <p:cTn id="20" fill="hold">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left)">
                                      <p:cBhvr>
                                        <p:cTn id="23" dur="500"/>
                                        <p:tgtEl>
                                          <p:spTgt spid="18"/>
                                        </p:tgtEl>
                                      </p:cBhvr>
                                    </p:animEffect>
                                  </p:childTnLst>
                                </p:cTn>
                              </p:par>
                            </p:childTnLst>
                          </p:cTn>
                        </p:par>
                        <p:par>
                          <p:cTn id="24" fill="hold">
                            <p:stCondLst>
                              <p:cond delay="2000"/>
                            </p:stCondLst>
                            <p:childTnLst>
                              <p:par>
                                <p:cTn id="25" presetID="53" presetClass="entr" presetSubtype="16" fill="hold" grpId="0" nodeType="after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par>
                          <p:cTn id="30" fill="hold">
                            <p:stCondLst>
                              <p:cond delay="2500"/>
                            </p:stCondLst>
                            <p:childTnLst>
                              <p:par>
                                <p:cTn id="31" presetID="22" presetClass="entr" presetSubtype="2"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right)">
                                      <p:cBhvr>
                                        <p:cTn id="33" dur="500"/>
                                        <p:tgtEl>
                                          <p:spTgt spid="14"/>
                                        </p:tgtEl>
                                      </p:cBhvr>
                                    </p:animEffect>
                                  </p:childTnLst>
                                </p:cTn>
                              </p:par>
                            </p:childTnLst>
                          </p:cTn>
                        </p:par>
                        <p:par>
                          <p:cTn id="34" fill="hold">
                            <p:stCondLst>
                              <p:cond delay="3000"/>
                            </p:stCondLst>
                            <p:childTnLst>
                              <p:par>
                                <p:cTn id="35" presetID="53" presetClass="entr" presetSubtype="16" fill="hold" grpId="0" nodeType="after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500" fill="hold"/>
                                        <p:tgtEl>
                                          <p:spTgt spid="17"/>
                                        </p:tgtEl>
                                        <p:attrNameLst>
                                          <p:attrName>ppt_w</p:attrName>
                                        </p:attrNameLst>
                                      </p:cBhvr>
                                      <p:tavLst>
                                        <p:tav tm="0">
                                          <p:val>
                                            <p:fltVal val="0"/>
                                          </p:val>
                                        </p:tav>
                                        <p:tav tm="100000">
                                          <p:val>
                                            <p:strVal val="#ppt_w"/>
                                          </p:val>
                                        </p:tav>
                                      </p:tavLst>
                                    </p:anim>
                                    <p:anim calcmode="lin" valueType="num">
                                      <p:cBhvr>
                                        <p:cTn id="38" dur="500" fill="hold"/>
                                        <p:tgtEl>
                                          <p:spTgt spid="17"/>
                                        </p:tgtEl>
                                        <p:attrNameLst>
                                          <p:attrName>ppt_h</p:attrName>
                                        </p:attrNameLst>
                                      </p:cBhvr>
                                      <p:tavLst>
                                        <p:tav tm="0">
                                          <p:val>
                                            <p:fltVal val="0"/>
                                          </p:val>
                                        </p:tav>
                                        <p:tav tm="100000">
                                          <p:val>
                                            <p:strVal val="#ppt_h"/>
                                          </p:val>
                                        </p:tav>
                                      </p:tavLst>
                                    </p:anim>
                                    <p:animEffect transition="in" filter="fade">
                                      <p:cBhvr>
                                        <p:cTn id="39" dur="500"/>
                                        <p:tgtEl>
                                          <p:spTgt spid="17"/>
                                        </p:tgtEl>
                                      </p:cBhvr>
                                    </p:animEffect>
                                  </p:childTnLst>
                                </p:cTn>
                              </p:par>
                            </p:childTnLst>
                          </p:cTn>
                        </p:par>
                        <p:par>
                          <p:cTn id="40" fill="hold">
                            <p:stCondLst>
                              <p:cond delay="3500"/>
                            </p:stCondLst>
                            <p:childTnLst>
                              <p:par>
                                <p:cTn id="41" presetID="22" presetClass="entr" presetSubtype="2" fill="hold" grpId="0" nodeType="after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right)">
                                      <p:cBhvr>
                                        <p:cTn id="4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2" grpId="0" animBg="1"/>
      <p:bldP spid="14" grpId="0" animBg="1"/>
      <p:bldP spid="16" grpId="0" animBg="1"/>
      <p:bldP spid="17" grpId="0" animBg="1"/>
      <p:bldP spid="18" grpId="0" animBg="1"/>
      <p:bldP spid="19" grpId="0" animBg="1"/>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2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406400" y="1823848"/>
            <a:ext cx="4419601" cy="268631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7"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8"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F1DAF24F-5C19-7E4C-A6AD-FD14C11BCA2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210488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6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04800" y="1676112"/>
            <a:ext cx="2714921"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Picture Placeholder 7"/>
          <p:cNvSpPr>
            <a:spLocks noGrp="1"/>
          </p:cNvSpPr>
          <p:nvPr>
            <p:ph type="pic" sz="quarter" idx="16" hasCustomPrompt="1"/>
          </p:nvPr>
        </p:nvSpPr>
        <p:spPr>
          <a:xfrm>
            <a:off x="3233589" y="1676112"/>
            <a:ext cx="2714921"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6" name="Picture Placeholder 7"/>
          <p:cNvSpPr>
            <a:spLocks noGrp="1"/>
          </p:cNvSpPr>
          <p:nvPr>
            <p:ph type="pic" sz="quarter" idx="17" hasCustomPrompt="1"/>
          </p:nvPr>
        </p:nvSpPr>
        <p:spPr>
          <a:xfrm>
            <a:off x="6162378" y="1676112"/>
            <a:ext cx="2714921" cy="23749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9"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0"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FA9EF3BB-35A8-7346-A2E6-D681A8F1CE9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84159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7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04800" y="1714212"/>
            <a:ext cx="5181600"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6"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1">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93E0BCDE-E1EA-B24A-97B2-18680497A9E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79583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8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04800" y="1663412"/>
            <a:ext cx="2714921"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Picture Placeholder 7"/>
          <p:cNvSpPr>
            <a:spLocks noGrp="1"/>
          </p:cNvSpPr>
          <p:nvPr>
            <p:ph type="pic" sz="quarter" idx="16" hasCustomPrompt="1"/>
          </p:nvPr>
        </p:nvSpPr>
        <p:spPr>
          <a:xfrm>
            <a:off x="3233589" y="1663412"/>
            <a:ext cx="2714921"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6" name="Picture Placeholder 7"/>
          <p:cNvSpPr>
            <a:spLocks noGrp="1"/>
          </p:cNvSpPr>
          <p:nvPr>
            <p:ph type="pic" sz="quarter" idx="17" hasCustomPrompt="1"/>
          </p:nvPr>
        </p:nvSpPr>
        <p:spPr>
          <a:xfrm>
            <a:off x="6162378" y="1663412"/>
            <a:ext cx="2714921" cy="23749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9"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0"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7641D73C-8D85-8240-90DC-9E95BB615F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117922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Main Title &amp; Subtitle 2">
    <p:spTree>
      <p:nvGrpSpPr>
        <p:cNvPr id="1" name=""/>
        <p:cNvGrpSpPr/>
        <p:nvPr/>
      </p:nvGrpSpPr>
      <p:grpSpPr>
        <a:xfrm>
          <a:off x="0" y="0"/>
          <a:ext cx="0" cy="0"/>
          <a:chOff x="0" y="0"/>
          <a:chExt cx="0" cy="0"/>
        </a:xfrm>
      </p:grpSpPr>
      <p:sp>
        <p:nvSpPr>
          <p:cNvPr id="10"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4" name="Picture Placeholder 3"/>
          <p:cNvSpPr>
            <a:spLocks noGrp="1"/>
          </p:cNvSpPr>
          <p:nvPr>
            <p:ph type="pic" sz="quarter" idx="12" hasCustomPrompt="1"/>
          </p:nvPr>
        </p:nvSpPr>
        <p:spPr>
          <a:xfrm>
            <a:off x="1748458"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27" name="Picture Placeholder 3"/>
          <p:cNvSpPr>
            <a:spLocks noGrp="1"/>
          </p:cNvSpPr>
          <p:nvPr>
            <p:ph type="pic" sz="quarter" idx="14" hasCustomPrompt="1"/>
          </p:nvPr>
        </p:nvSpPr>
        <p:spPr>
          <a:xfrm>
            <a:off x="6184900"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28" name="Picture Placeholder 3"/>
          <p:cNvSpPr>
            <a:spLocks noGrp="1"/>
          </p:cNvSpPr>
          <p:nvPr>
            <p:ph type="pic" sz="quarter" idx="15" hasCustomPrompt="1"/>
          </p:nvPr>
        </p:nvSpPr>
        <p:spPr>
          <a:xfrm>
            <a:off x="3966679"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pic>
        <p:nvPicPr>
          <p:cNvPr id="8" name="Picture 7">
            <a:extLst>
              <a:ext uri="{FF2B5EF4-FFF2-40B4-BE49-F238E27FC236}">
                <a16:creationId xmlns:a16="http://schemas.microsoft.com/office/drawing/2014/main" id="{6884BEB5-4194-E541-9FC5-3DD2A45C087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87841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p:cTn id="13" dur="500" fill="hold"/>
                                        <p:tgtEl>
                                          <p:spTgt spid="28"/>
                                        </p:tgtEl>
                                        <p:attrNameLst>
                                          <p:attrName>ppt_w</p:attrName>
                                        </p:attrNameLst>
                                      </p:cBhvr>
                                      <p:tavLst>
                                        <p:tav tm="0">
                                          <p:val>
                                            <p:fltVal val="0"/>
                                          </p:val>
                                        </p:tav>
                                        <p:tav tm="100000">
                                          <p:val>
                                            <p:strVal val="#ppt_w"/>
                                          </p:val>
                                        </p:tav>
                                      </p:tavLst>
                                    </p:anim>
                                    <p:anim calcmode="lin" valueType="num">
                                      <p:cBhvr>
                                        <p:cTn id="14" dur="500" fill="hold"/>
                                        <p:tgtEl>
                                          <p:spTgt spid="28"/>
                                        </p:tgtEl>
                                        <p:attrNameLst>
                                          <p:attrName>ppt_h</p:attrName>
                                        </p:attrNameLst>
                                      </p:cBhvr>
                                      <p:tavLst>
                                        <p:tav tm="0">
                                          <p:val>
                                            <p:fltVal val="0"/>
                                          </p:val>
                                        </p:tav>
                                        <p:tav tm="100000">
                                          <p:val>
                                            <p:strVal val="#ppt_h"/>
                                          </p:val>
                                        </p:tav>
                                      </p:tavLst>
                                    </p:anim>
                                    <p:animEffect transition="in" filter="fade">
                                      <p:cBhvr>
                                        <p:cTn id="15" dur="500"/>
                                        <p:tgtEl>
                                          <p:spTgt spid="28"/>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p:cTn id="19" dur="500" fill="hold"/>
                                        <p:tgtEl>
                                          <p:spTgt spid="27"/>
                                        </p:tgtEl>
                                        <p:attrNameLst>
                                          <p:attrName>ppt_w</p:attrName>
                                        </p:attrNameLst>
                                      </p:cBhvr>
                                      <p:tavLst>
                                        <p:tav tm="0">
                                          <p:val>
                                            <p:fltVal val="0"/>
                                          </p:val>
                                        </p:tav>
                                        <p:tav tm="100000">
                                          <p:val>
                                            <p:strVal val="#ppt_w"/>
                                          </p:val>
                                        </p:tav>
                                      </p:tavLst>
                                    </p:anim>
                                    <p:anim calcmode="lin" valueType="num">
                                      <p:cBhvr>
                                        <p:cTn id="20" dur="500" fill="hold"/>
                                        <p:tgtEl>
                                          <p:spTgt spid="27"/>
                                        </p:tgtEl>
                                        <p:attrNameLst>
                                          <p:attrName>ppt_h</p:attrName>
                                        </p:attrNameLst>
                                      </p:cBhvr>
                                      <p:tavLst>
                                        <p:tav tm="0">
                                          <p:val>
                                            <p:fltVal val="0"/>
                                          </p:val>
                                        </p:tav>
                                        <p:tav tm="100000">
                                          <p:val>
                                            <p:strVal val="#ppt_h"/>
                                          </p:val>
                                        </p:tav>
                                      </p:tavLst>
                                    </p:anim>
                                    <p:animEffect transition="in" filter="fade">
                                      <p:cBhvr>
                                        <p:cTn id="2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7" grpId="0" animBg="1"/>
      <p:bldP spid="28" grpId="0" animBg="1"/>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39_Title Slide">
    <p:spTree>
      <p:nvGrpSpPr>
        <p:cNvPr id="1" name=""/>
        <p:cNvGrpSpPr/>
        <p:nvPr/>
      </p:nvGrpSpPr>
      <p:grpSpPr>
        <a:xfrm>
          <a:off x="0" y="0"/>
          <a:ext cx="0" cy="0"/>
          <a:chOff x="0" y="0"/>
          <a:chExt cx="0" cy="0"/>
        </a:xfrm>
      </p:grpSpPr>
      <p:sp>
        <p:nvSpPr>
          <p:cNvPr id="11" name="Picture Placeholder 7"/>
          <p:cNvSpPr>
            <a:spLocks noGrp="1"/>
          </p:cNvSpPr>
          <p:nvPr>
            <p:ph type="pic" sz="quarter" idx="20" hasCustomPrompt="1"/>
          </p:nvPr>
        </p:nvSpPr>
        <p:spPr>
          <a:xfrm>
            <a:off x="304800" y="3027545"/>
            <a:ext cx="2714921"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2" name="Picture Placeholder 7"/>
          <p:cNvSpPr>
            <a:spLocks noGrp="1"/>
          </p:cNvSpPr>
          <p:nvPr>
            <p:ph type="pic" sz="quarter" idx="21" hasCustomPrompt="1"/>
          </p:nvPr>
        </p:nvSpPr>
        <p:spPr>
          <a:xfrm>
            <a:off x="3233589" y="3027545"/>
            <a:ext cx="2714921" cy="15621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13" name="Picture Placeholder 7"/>
          <p:cNvSpPr>
            <a:spLocks noGrp="1"/>
          </p:cNvSpPr>
          <p:nvPr>
            <p:ph type="pic" sz="quarter" idx="22" hasCustomPrompt="1"/>
          </p:nvPr>
        </p:nvSpPr>
        <p:spPr>
          <a:xfrm>
            <a:off x="6162378" y="3027545"/>
            <a:ext cx="2714921" cy="1562100"/>
          </a:xfrm>
          <a:prstGeom prst="rect">
            <a:avLst/>
          </a:prstGeom>
          <a:solidFill>
            <a:schemeClr val="bg1">
              <a:lumMod val="95000"/>
            </a:schemeClr>
          </a:solidFill>
          <a:ln w="38100">
            <a:noFill/>
          </a:ln>
        </p:spPr>
        <p:txBody>
          <a:bodyPr tIns="73152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9"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0"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6AD82FAF-4EA8-3B45-8E97-58588AD8A4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1239252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40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543300" y="1955512"/>
            <a:ext cx="5181600"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6"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DF844B45-F6D9-8A46-B6E6-EECDE7B8957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30413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44_Title Slide">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3543300" y="1961863"/>
            <a:ext cx="5181600" cy="2374900"/>
          </a:xfrm>
          <a:prstGeom prst="rect">
            <a:avLst/>
          </a:prstGeom>
          <a:solidFill>
            <a:schemeClr val="bg1">
              <a:lumMod val="95000"/>
            </a:schemeClr>
          </a:solidFill>
          <a:ln w="38100">
            <a:noFill/>
          </a:ln>
        </p:spPr>
        <p:txBody>
          <a:bodyPr tIns="822960" bIns="274320" anchor="ctr" anchorCtr="0"/>
          <a:lstStyle>
            <a:lvl1pPr algn="ctr" rtl="0">
              <a:buNone/>
              <a:defRPr sz="1050">
                <a:solidFill>
                  <a:schemeClr val="tx1">
                    <a:lumMod val="50000"/>
                    <a:lumOff val="50000"/>
                  </a:schemeClr>
                </a:solidFill>
                <a:latin typeface="Roboto" panose="02000000000000000000" pitchFamily="2" charset="0"/>
                <a:ea typeface="Roboto" panose="02000000000000000000" pitchFamily="2" charset="0"/>
              </a:defRPr>
            </a:lvl1pPr>
          </a:lstStyle>
          <a:p>
            <a:r>
              <a:rPr lang="en-US" dirty="0"/>
              <a:t>Image Holder</a:t>
            </a:r>
          </a:p>
        </p:txBody>
      </p:sp>
      <p:sp>
        <p:nvSpPr>
          <p:cNvPr id="5"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6"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7" name="Picture 6">
            <a:extLst>
              <a:ext uri="{FF2B5EF4-FFF2-40B4-BE49-F238E27FC236}">
                <a16:creationId xmlns:a16="http://schemas.microsoft.com/office/drawing/2014/main" id="{9DDE5F87-AE8D-E04B-BD9B-16A19AD75A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74054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2_Title Slide">
    <p:spTree>
      <p:nvGrpSpPr>
        <p:cNvPr id="1" name=""/>
        <p:cNvGrpSpPr/>
        <p:nvPr/>
      </p:nvGrpSpPr>
      <p:grpSpPr>
        <a:xfrm>
          <a:off x="0" y="0"/>
          <a:ext cx="0" cy="0"/>
          <a:chOff x="0" y="0"/>
          <a:chExt cx="0" cy="0"/>
        </a:xfrm>
      </p:grpSpPr>
      <p:sp>
        <p:nvSpPr>
          <p:cNvPr id="4" name="Picture Placeholder 12"/>
          <p:cNvSpPr>
            <a:spLocks noGrp="1"/>
          </p:cNvSpPr>
          <p:nvPr>
            <p:ph type="pic" sz="quarter" idx="13" hasCustomPrompt="1"/>
          </p:nvPr>
        </p:nvSpPr>
        <p:spPr>
          <a:xfrm>
            <a:off x="381000" y="1484338"/>
            <a:ext cx="2006600" cy="2355594"/>
          </a:xfrm>
          <a:prstGeom prst="rect">
            <a:avLst/>
          </a:prstGeom>
          <a:solidFill>
            <a:schemeClr val="bg1">
              <a:lumMod val="95000"/>
            </a:schemeClr>
          </a:solidFill>
          <a:ln>
            <a:noFill/>
          </a:ln>
        </p:spPr>
        <p:txBody>
          <a:bodyPr tIns="3383280" bIns="2834640" anchor="b" anchorCtr="0"/>
          <a:lstStyle>
            <a:lvl1pPr algn="ctr" rtl="0">
              <a:buNone/>
              <a:defRPr sz="900" b="0" i="0" baseline="0">
                <a:ln>
                  <a:noFill/>
                </a:ln>
                <a:latin typeface="Roboto" panose="02000000000000000000" pitchFamily="2" charset="0"/>
                <a:ea typeface="Roboto" panose="02000000000000000000" pitchFamily="2" charset="0"/>
              </a:defRPr>
            </a:lvl1pPr>
          </a:lstStyle>
          <a:p>
            <a:r>
              <a:rPr lang="en-US" dirty="0"/>
              <a:t>Image holder</a:t>
            </a:r>
          </a:p>
        </p:txBody>
      </p:sp>
      <p:sp>
        <p:nvSpPr>
          <p:cNvPr id="5" name="Picture Placeholder 12"/>
          <p:cNvSpPr>
            <a:spLocks noGrp="1"/>
          </p:cNvSpPr>
          <p:nvPr>
            <p:ph type="pic" sz="quarter" idx="14" hasCustomPrompt="1"/>
          </p:nvPr>
        </p:nvSpPr>
        <p:spPr>
          <a:xfrm>
            <a:off x="2489200" y="1484338"/>
            <a:ext cx="2006600" cy="2355594"/>
          </a:xfrm>
          <a:prstGeom prst="rect">
            <a:avLst/>
          </a:prstGeom>
          <a:solidFill>
            <a:schemeClr val="bg1">
              <a:lumMod val="95000"/>
            </a:schemeClr>
          </a:solidFill>
          <a:ln>
            <a:noFill/>
          </a:ln>
        </p:spPr>
        <p:txBody>
          <a:bodyPr tIns="3383280" bIns="2834640" anchor="b" anchorCtr="0"/>
          <a:lstStyle>
            <a:lvl1pPr algn="ctr" rtl="0">
              <a:buNone/>
              <a:defRPr sz="900" b="0" i="0" baseline="0">
                <a:ln>
                  <a:noFill/>
                </a:ln>
                <a:latin typeface="Roboto" panose="02000000000000000000" pitchFamily="2" charset="0"/>
                <a:ea typeface="Roboto" panose="02000000000000000000" pitchFamily="2" charset="0"/>
              </a:defRPr>
            </a:lvl1pPr>
          </a:lstStyle>
          <a:p>
            <a:r>
              <a:rPr lang="en-US" dirty="0"/>
              <a:t>Image holder</a:t>
            </a:r>
          </a:p>
        </p:txBody>
      </p:sp>
      <p:sp>
        <p:nvSpPr>
          <p:cNvPr id="9" name="Picture Placeholder 12"/>
          <p:cNvSpPr>
            <a:spLocks noGrp="1"/>
          </p:cNvSpPr>
          <p:nvPr>
            <p:ph type="pic" sz="quarter" idx="15" hasCustomPrompt="1"/>
          </p:nvPr>
        </p:nvSpPr>
        <p:spPr>
          <a:xfrm>
            <a:off x="4597400" y="1484338"/>
            <a:ext cx="2006600" cy="2355594"/>
          </a:xfrm>
          <a:prstGeom prst="rect">
            <a:avLst/>
          </a:prstGeom>
          <a:solidFill>
            <a:schemeClr val="bg1">
              <a:lumMod val="95000"/>
            </a:schemeClr>
          </a:solidFill>
          <a:ln>
            <a:noFill/>
          </a:ln>
        </p:spPr>
        <p:txBody>
          <a:bodyPr tIns="3383280" bIns="2834640" anchor="b" anchorCtr="0"/>
          <a:lstStyle>
            <a:lvl1pPr algn="ctr" rtl="0">
              <a:buNone/>
              <a:defRPr sz="900" b="0" i="0" baseline="0">
                <a:ln>
                  <a:noFill/>
                </a:ln>
                <a:latin typeface="Roboto" panose="02000000000000000000" pitchFamily="2" charset="0"/>
                <a:ea typeface="Roboto" panose="02000000000000000000" pitchFamily="2" charset="0"/>
              </a:defRPr>
            </a:lvl1pPr>
          </a:lstStyle>
          <a:p>
            <a:r>
              <a:rPr lang="en-US" dirty="0"/>
              <a:t>Image holder</a:t>
            </a:r>
          </a:p>
        </p:txBody>
      </p:sp>
      <p:sp>
        <p:nvSpPr>
          <p:cNvPr id="10" name="Picture Placeholder 12"/>
          <p:cNvSpPr>
            <a:spLocks noGrp="1"/>
          </p:cNvSpPr>
          <p:nvPr>
            <p:ph type="pic" sz="quarter" idx="16" hasCustomPrompt="1"/>
          </p:nvPr>
        </p:nvSpPr>
        <p:spPr>
          <a:xfrm>
            <a:off x="6705600" y="1484338"/>
            <a:ext cx="2006600" cy="2355594"/>
          </a:xfrm>
          <a:prstGeom prst="rect">
            <a:avLst/>
          </a:prstGeom>
          <a:solidFill>
            <a:schemeClr val="bg1">
              <a:lumMod val="95000"/>
            </a:schemeClr>
          </a:solidFill>
          <a:ln>
            <a:noFill/>
          </a:ln>
        </p:spPr>
        <p:txBody>
          <a:bodyPr tIns="3383280" bIns="2834640" anchor="b" anchorCtr="0"/>
          <a:lstStyle>
            <a:lvl1pPr algn="ctr" rtl="0">
              <a:buNone/>
              <a:defRPr sz="900" b="0" i="0" baseline="0">
                <a:ln>
                  <a:noFill/>
                </a:ln>
                <a:latin typeface="Roboto" panose="02000000000000000000" pitchFamily="2" charset="0"/>
                <a:ea typeface="Roboto" panose="02000000000000000000" pitchFamily="2" charset="0"/>
              </a:defRPr>
            </a:lvl1pPr>
          </a:lstStyle>
          <a:p>
            <a:r>
              <a:rPr lang="en-US" dirty="0"/>
              <a:t>Image holder</a:t>
            </a:r>
          </a:p>
        </p:txBody>
      </p:sp>
      <p:sp>
        <p:nvSpPr>
          <p:cNvPr id="13"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14"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8" name="Picture 7">
            <a:extLst>
              <a:ext uri="{FF2B5EF4-FFF2-40B4-BE49-F238E27FC236}">
                <a16:creationId xmlns:a16="http://schemas.microsoft.com/office/drawing/2014/main" id="{6871C2A4-5A96-4246-98A0-71D03FD150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85862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0" grpId="0"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
        <p:nvSpPr>
          <p:cNvPr id="4" name="Picture Placeholder 12"/>
          <p:cNvSpPr>
            <a:spLocks noGrp="1"/>
          </p:cNvSpPr>
          <p:nvPr>
            <p:ph type="pic" sz="quarter" idx="13" hasCustomPrompt="1"/>
          </p:nvPr>
        </p:nvSpPr>
        <p:spPr>
          <a:xfrm>
            <a:off x="676275" y="1447800"/>
            <a:ext cx="3657600" cy="1619249"/>
          </a:xfrm>
          <a:prstGeom prst="rect">
            <a:avLst/>
          </a:prstGeom>
          <a:solidFill>
            <a:schemeClr val="bg1">
              <a:lumMod val="95000"/>
            </a:schemeClr>
          </a:solidFill>
          <a:ln>
            <a:noFill/>
          </a:ln>
        </p:spPr>
        <p:txBody>
          <a:bodyPr tIns="3383280" bIns="2834640" anchor="b" anchorCtr="0"/>
          <a:lstStyle>
            <a:lvl1pPr algn="ctr" rtl="0">
              <a:buNone/>
              <a:defRPr sz="900" b="0" i="0" baseline="0">
                <a:latin typeface="Roboto" panose="02000000000000000000" pitchFamily="2" charset="0"/>
                <a:ea typeface="Roboto" panose="02000000000000000000" pitchFamily="2" charset="0"/>
              </a:defRPr>
            </a:lvl1pPr>
          </a:lstStyle>
          <a:p>
            <a:r>
              <a:rPr lang="en-US" dirty="0"/>
              <a:t>Image holder</a:t>
            </a:r>
          </a:p>
        </p:txBody>
      </p:sp>
      <p:sp>
        <p:nvSpPr>
          <p:cNvPr id="6" name="Picture Placeholder 12"/>
          <p:cNvSpPr>
            <a:spLocks noGrp="1"/>
          </p:cNvSpPr>
          <p:nvPr>
            <p:ph type="pic" sz="quarter" idx="14" hasCustomPrompt="1"/>
          </p:nvPr>
        </p:nvSpPr>
        <p:spPr>
          <a:xfrm>
            <a:off x="676275" y="3371851"/>
            <a:ext cx="3657600" cy="1619249"/>
          </a:xfrm>
          <a:prstGeom prst="rect">
            <a:avLst/>
          </a:prstGeom>
          <a:solidFill>
            <a:schemeClr val="bg1">
              <a:lumMod val="95000"/>
            </a:schemeClr>
          </a:solidFill>
          <a:ln>
            <a:noFill/>
          </a:ln>
        </p:spPr>
        <p:txBody>
          <a:bodyPr tIns="3383280" bIns="2834640" anchor="b" anchorCtr="0"/>
          <a:lstStyle>
            <a:lvl1pPr algn="ctr" rtl="0">
              <a:buNone/>
              <a:defRPr sz="900" b="0" i="0" baseline="0">
                <a:latin typeface="Roboto" panose="02000000000000000000" pitchFamily="2" charset="0"/>
                <a:ea typeface="Roboto" panose="02000000000000000000" pitchFamily="2" charset="0"/>
              </a:defRPr>
            </a:lvl1pPr>
          </a:lstStyle>
          <a:p>
            <a:r>
              <a:rPr lang="en-US" dirty="0"/>
              <a:t>Image holder</a:t>
            </a:r>
          </a:p>
        </p:txBody>
      </p:sp>
      <p:sp>
        <p:nvSpPr>
          <p:cNvPr id="7" name="Text Placeholder 3"/>
          <p:cNvSpPr>
            <a:spLocks noGrp="1"/>
          </p:cNvSpPr>
          <p:nvPr>
            <p:ph type="body" sz="half" idx="2" hasCustomPrompt="1"/>
          </p:nvPr>
        </p:nvSpPr>
        <p:spPr>
          <a:xfrm>
            <a:off x="381001" y="883821"/>
            <a:ext cx="8368363"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Roboto" panose="02000000000000000000" pitchFamily="2" charset="0"/>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8" indent="0">
              <a:buNone/>
              <a:defRPr sz="900"/>
            </a:lvl9pPr>
          </a:lstStyle>
          <a:p>
            <a:pPr lvl="0"/>
            <a:r>
              <a:rPr lang="en-US" dirty="0"/>
              <a:t>CLICK TO EDIT SUBTITLE</a:t>
            </a:r>
          </a:p>
        </p:txBody>
      </p:sp>
      <p:sp>
        <p:nvSpPr>
          <p:cNvPr id="8" name="Title 2"/>
          <p:cNvSpPr>
            <a:spLocks noGrp="1"/>
          </p:cNvSpPr>
          <p:nvPr>
            <p:ph type="title"/>
          </p:nvPr>
        </p:nvSpPr>
        <p:spPr>
          <a:xfrm>
            <a:off x="381001" y="341314"/>
            <a:ext cx="8368363" cy="495383"/>
          </a:xfrm>
          <a:prstGeom prst="rect">
            <a:avLst/>
          </a:prstGeom>
        </p:spPr>
        <p:txBody>
          <a:bodyPr lIns="0" tIns="0" rIns="0" bIns="0" anchor="ctr"/>
          <a:lstStyle>
            <a:lvl1pPr algn="ctr">
              <a:defRPr sz="3600">
                <a:solidFill>
                  <a:schemeClr val="bg2">
                    <a:lumMod val="50000"/>
                  </a:schemeClr>
                </a:solidFill>
                <a:latin typeface="Roboto" panose="02000000000000000000" pitchFamily="2" charset="0"/>
                <a:ea typeface="Roboto" panose="02000000000000000000" pitchFamily="2" charset="0"/>
              </a:defRPr>
            </a:lvl1pPr>
          </a:lstStyle>
          <a:p>
            <a:r>
              <a:rPr lang="en-US"/>
              <a:t>Click to edit Master title style</a:t>
            </a:r>
            <a:endParaRPr lang="en-US" dirty="0"/>
          </a:p>
        </p:txBody>
      </p:sp>
      <p:pic>
        <p:nvPicPr>
          <p:cNvPr id="9" name="Picture 8">
            <a:extLst>
              <a:ext uri="{FF2B5EF4-FFF2-40B4-BE49-F238E27FC236}">
                <a16:creationId xmlns:a16="http://schemas.microsoft.com/office/drawing/2014/main" id="{18099FAD-BB5B-994F-82EE-7F6D6C7A43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428893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19594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3" name="Text Placeholder 3"/>
          <p:cNvSpPr>
            <a:spLocks noGrp="1"/>
          </p:cNvSpPr>
          <p:nvPr>
            <p:ph type="body" sz="half" idx="2" hasCustomPrompt="1"/>
          </p:nvPr>
        </p:nvSpPr>
        <p:spPr>
          <a:xfrm>
            <a:off x="381001" y="883822"/>
            <a:ext cx="8368363" cy="173255"/>
          </a:xfrm>
          <a:prstGeom prst="rect">
            <a:avLst/>
          </a:prstGeom>
        </p:spPr>
        <p:txBody>
          <a:bodyPr wrap="none" lIns="0" tIns="0" rIns="0" bIns="0" anchor="ctr">
            <a:noAutofit/>
          </a:bodyPr>
          <a:lstStyle>
            <a:lvl1pPr marL="0" indent="0" algn="ctr" rtl="0">
              <a:buNone/>
              <a:defRPr sz="1200" b="0" baseline="0">
                <a:solidFill>
                  <a:schemeClr val="bg2">
                    <a:lumMod val="50000"/>
                  </a:schemeClr>
                </a:solidFill>
                <a:latin typeface="+mn-lt"/>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dirty="0"/>
              <a:t>CLICK TO EDIT SUBTITLE</a:t>
            </a:r>
          </a:p>
        </p:txBody>
      </p:sp>
      <p:sp>
        <p:nvSpPr>
          <p:cNvPr id="4" name="Title 2"/>
          <p:cNvSpPr>
            <a:spLocks noGrp="1"/>
          </p:cNvSpPr>
          <p:nvPr>
            <p:ph type="title"/>
          </p:nvPr>
        </p:nvSpPr>
        <p:spPr>
          <a:xfrm>
            <a:off x="381001" y="341315"/>
            <a:ext cx="8368363" cy="495383"/>
          </a:xfrm>
          <a:prstGeom prst="rect">
            <a:avLst/>
          </a:prstGeom>
        </p:spPr>
        <p:txBody>
          <a:bodyPr lIns="0" tIns="0" rIns="0" bIns="0" anchor="ctr"/>
          <a:lstStyle>
            <a:lvl1pPr algn="ctr" rtl="0">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07C6B2F8-B80D-C54E-BF0B-1525080A07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1237431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3" name="Text Placeholder 3"/>
          <p:cNvSpPr>
            <a:spLocks noGrp="1"/>
          </p:cNvSpPr>
          <p:nvPr>
            <p:ph type="body" sz="half" idx="2" hasCustomPrompt="1"/>
          </p:nvPr>
        </p:nvSpPr>
        <p:spPr>
          <a:xfrm>
            <a:off x="381001" y="883822"/>
            <a:ext cx="8368363" cy="173255"/>
          </a:xfrm>
          <a:prstGeom prst="rect">
            <a:avLst/>
          </a:prstGeom>
        </p:spPr>
        <p:txBody>
          <a:bodyPr wrap="none" lIns="0" tIns="0" rIns="0" bIns="0" anchor="ctr">
            <a:noAutofit/>
          </a:bodyPr>
          <a:lstStyle>
            <a:lvl1pPr marL="0" indent="0" algn="ctr" rtl="0">
              <a:buNone/>
              <a:defRPr sz="1200" b="0" baseline="0">
                <a:solidFill>
                  <a:schemeClr val="bg2">
                    <a:lumMod val="50000"/>
                  </a:schemeClr>
                </a:solidFill>
                <a:latin typeface="+mn-lt"/>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dirty="0"/>
              <a:t>CLICK TO EDIT SUBTITLE</a:t>
            </a:r>
          </a:p>
        </p:txBody>
      </p:sp>
      <p:sp>
        <p:nvSpPr>
          <p:cNvPr id="4" name="Title 2"/>
          <p:cNvSpPr>
            <a:spLocks noGrp="1"/>
          </p:cNvSpPr>
          <p:nvPr>
            <p:ph type="title"/>
          </p:nvPr>
        </p:nvSpPr>
        <p:spPr>
          <a:xfrm>
            <a:off x="381001" y="341315"/>
            <a:ext cx="8368363" cy="495383"/>
          </a:xfrm>
          <a:prstGeom prst="rect">
            <a:avLst/>
          </a:prstGeom>
        </p:spPr>
        <p:txBody>
          <a:bodyPr lIns="0" tIns="0" rIns="0" bIns="0" anchor="ctr"/>
          <a:lstStyle>
            <a:lvl1pPr algn="ctr" rtl="0">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68F66091-7717-734E-96BF-F8F53D7252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11855398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3" name="Text Placeholder 3"/>
          <p:cNvSpPr>
            <a:spLocks noGrp="1"/>
          </p:cNvSpPr>
          <p:nvPr>
            <p:ph type="body" sz="half" idx="2" hasCustomPrompt="1"/>
          </p:nvPr>
        </p:nvSpPr>
        <p:spPr>
          <a:xfrm>
            <a:off x="381001" y="883822"/>
            <a:ext cx="8368363" cy="173255"/>
          </a:xfrm>
          <a:prstGeom prst="rect">
            <a:avLst/>
          </a:prstGeom>
        </p:spPr>
        <p:txBody>
          <a:bodyPr wrap="none" lIns="0" tIns="0" rIns="0" bIns="0" anchor="ctr">
            <a:noAutofit/>
          </a:bodyPr>
          <a:lstStyle>
            <a:lvl1pPr marL="0" indent="0" algn="ctr" rtl="0">
              <a:buNone/>
              <a:defRPr sz="1200" b="0" baseline="0">
                <a:solidFill>
                  <a:schemeClr val="bg2">
                    <a:lumMod val="50000"/>
                  </a:schemeClr>
                </a:solidFill>
                <a:latin typeface="+mn-lt"/>
                <a:ea typeface="Roboto" panose="02000000000000000000" pitchFamily="2"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dirty="0"/>
              <a:t>CLICK TO EDIT SUBTITLE</a:t>
            </a:r>
          </a:p>
        </p:txBody>
      </p:sp>
      <p:sp>
        <p:nvSpPr>
          <p:cNvPr id="4" name="Title 2"/>
          <p:cNvSpPr>
            <a:spLocks noGrp="1"/>
          </p:cNvSpPr>
          <p:nvPr>
            <p:ph type="title"/>
          </p:nvPr>
        </p:nvSpPr>
        <p:spPr>
          <a:xfrm>
            <a:off x="381001" y="341315"/>
            <a:ext cx="8368363" cy="495383"/>
          </a:xfrm>
          <a:prstGeom prst="rect">
            <a:avLst/>
          </a:prstGeom>
        </p:spPr>
        <p:txBody>
          <a:bodyPr lIns="0" tIns="0" rIns="0" bIns="0" anchor="ctr"/>
          <a:lstStyle>
            <a:lvl1pPr algn="ctr" rtl="0">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677D6455-14E1-6F4F-BC72-444FD784E9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6146988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Section Divider">
    <p:spTree>
      <p:nvGrpSpPr>
        <p:cNvPr id="1" name=""/>
        <p:cNvGrpSpPr/>
        <p:nvPr/>
      </p:nvGrpSpPr>
      <p:grpSpPr>
        <a:xfrm>
          <a:off x="0" y="0"/>
          <a:ext cx="0" cy="0"/>
          <a:chOff x="0" y="0"/>
          <a:chExt cx="0" cy="0"/>
        </a:xfrm>
      </p:grpSpPr>
      <p:pic>
        <p:nvPicPr>
          <p:cNvPr id="3" name="Picture 2" descr="Quadax_PPT-20317_Cover2-13.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itle 1"/>
          <p:cNvSpPr>
            <a:spLocks noGrp="1"/>
          </p:cNvSpPr>
          <p:nvPr>
            <p:ph type="ctrTitle" hasCustomPrompt="1"/>
          </p:nvPr>
        </p:nvSpPr>
        <p:spPr>
          <a:xfrm>
            <a:off x="685801" y="4332596"/>
            <a:ext cx="6851591" cy="345565"/>
          </a:xfrm>
        </p:spPr>
        <p:txBody>
          <a:bodyPr>
            <a:noAutofit/>
          </a:bodyPr>
          <a:lstStyle>
            <a:lvl1pPr algn="l">
              <a:defRPr sz="3200" b="0" i="0" cap="none" spc="200" baseline="0">
                <a:solidFill>
                  <a:srgbClr val="FFFFFF"/>
                </a:solidFill>
                <a:latin typeface="Roboto Bold"/>
                <a:cs typeface="Roboto Bold"/>
              </a:defRPr>
            </a:lvl1pPr>
          </a:lstStyle>
          <a:p>
            <a:r>
              <a:rPr lang="en-US" dirty="0"/>
              <a:t>Section divider</a:t>
            </a:r>
          </a:p>
        </p:txBody>
      </p:sp>
    </p:spTree>
    <p:extLst>
      <p:ext uri="{BB962C8B-B14F-4D97-AF65-F5344CB8AC3E}">
        <p14:creationId xmlns:p14="http://schemas.microsoft.com/office/powerpoint/2010/main" val="2100693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Main Title &amp; Subtitle 2">
    <p:spTree>
      <p:nvGrpSpPr>
        <p:cNvPr id="1" name=""/>
        <p:cNvGrpSpPr/>
        <p:nvPr/>
      </p:nvGrpSpPr>
      <p:grpSpPr>
        <a:xfrm>
          <a:off x="0" y="0"/>
          <a:ext cx="0" cy="0"/>
          <a:chOff x="0" y="0"/>
          <a:chExt cx="0" cy="0"/>
        </a:xfrm>
      </p:grpSpPr>
      <p:sp>
        <p:nvSpPr>
          <p:cNvPr id="10"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sp>
        <p:nvSpPr>
          <p:cNvPr id="4" name="Picture Placeholder 3"/>
          <p:cNvSpPr>
            <a:spLocks noGrp="1"/>
          </p:cNvSpPr>
          <p:nvPr>
            <p:ph type="pic" sz="quarter" idx="12" hasCustomPrompt="1"/>
          </p:nvPr>
        </p:nvSpPr>
        <p:spPr>
          <a:xfrm>
            <a:off x="1748458"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27" name="Picture Placeholder 3"/>
          <p:cNvSpPr>
            <a:spLocks noGrp="1"/>
          </p:cNvSpPr>
          <p:nvPr>
            <p:ph type="pic" sz="quarter" idx="14" hasCustomPrompt="1"/>
          </p:nvPr>
        </p:nvSpPr>
        <p:spPr>
          <a:xfrm>
            <a:off x="6184900"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sp>
        <p:nvSpPr>
          <p:cNvPr id="28" name="Picture Placeholder 3"/>
          <p:cNvSpPr>
            <a:spLocks noGrp="1"/>
          </p:cNvSpPr>
          <p:nvPr>
            <p:ph type="pic" sz="quarter" idx="15" hasCustomPrompt="1"/>
          </p:nvPr>
        </p:nvSpPr>
        <p:spPr>
          <a:xfrm>
            <a:off x="3966679" y="2529510"/>
            <a:ext cx="1236042" cy="1236040"/>
          </a:xfrm>
          <a:custGeom>
            <a:avLst/>
            <a:gdLst>
              <a:gd name="connsiteX0" fmla="*/ 1191608 w 2383216"/>
              <a:gd name="connsiteY0" fmla="*/ 0 h 2383210"/>
              <a:gd name="connsiteX1" fmla="*/ 2383216 w 2383216"/>
              <a:gd name="connsiteY1" fmla="*/ 1191605 h 2383210"/>
              <a:gd name="connsiteX2" fmla="*/ 1191608 w 2383216"/>
              <a:gd name="connsiteY2" fmla="*/ 2383210 h 2383210"/>
              <a:gd name="connsiteX3" fmla="*/ 0 w 2383216"/>
              <a:gd name="connsiteY3" fmla="*/ 1191605 h 2383210"/>
              <a:gd name="connsiteX4" fmla="*/ 1191608 w 2383216"/>
              <a:gd name="connsiteY4" fmla="*/ 0 h 2383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3216" h="2383210">
                <a:moveTo>
                  <a:pt x="1191608" y="0"/>
                </a:moveTo>
                <a:cubicBezTo>
                  <a:pt x="1849715" y="0"/>
                  <a:pt x="2383216" y="533500"/>
                  <a:pt x="2383216" y="1191605"/>
                </a:cubicBezTo>
                <a:cubicBezTo>
                  <a:pt x="2383216" y="1849710"/>
                  <a:pt x="1849715" y="2383210"/>
                  <a:pt x="1191608" y="2383210"/>
                </a:cubicBezTo>
                <a:cubicBezTo>
                  <a:pt x="533501" y="2383210"/>
                  <a:pt x="0" y="1849710"/>
                  <a:pt x="0" y="1191605"/>
                </a:cubicBezTo>
                <a:cubicBezTo>
                  <a:pt x="0" y="533500"/>
                  <a:pt x="533501" y="0"/>
                  <a:pt x="1191608" y="0"/>
                </a:cubicBezTo>
                <a:close/>
              </a:path>
            </a:pathLst>
          </a:custGeom>
          <a:solidFill>
            <a:schemeClr val="tx2">
              <a:lumMod val="10000"/>
              <a:lumOff val="90000"/>
            </a:schemeClr>
          </a:solidFill>
          <a:ln w="19050">
            <a:noFill/>
          </a:ln>
        </p:spPr>
        <p:txBody>
          <a:bodyPr wrap="square" lIns="0" tIns="91440" rIns="0" bIns="91440" anchor="b">
            <a:noAutofit/>
          </a:bodyPr>
          <a:lstStyle>
            <a:lvl1pPr algn="ctr" rtl="0">
              <a:buNone/>
              <a:defRPr sz="600">
                <a:solidFill>
                  <a:schemeClr val="tx1">
                    <a:lumMod val="75000"/>
                    <a:lumOff val="25000"/>
                  </a:schemeClr>
                </a:solidFill>
              </a:defRPr>
            </a:lvl1pPr>
          </a:lstStyle>
          <a:p>
            <a:r>
              <a:rPr lang="en-US" dirty="0"/>
              <a:t>Image Holder</a:t>
            </a:r>
          </a:p>
        </p:txBody>
      </p:sp>
      <p:pic>
        <p:nvPicPr>
          <p:cNvPr id="7" name="Picture 6">
            <a:extLst>
              <a:ext uri="{FF2B5EF4-FFF2-40B4-BE49-F238E27FC236}">
                <a16:creationId xmlns:a16="http://schemas.microsoft.com/office/drawing/2014/main" id="{968EFFBC-419F-9241-8DA7-7376685F05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359670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p:cTn id="13" dur="500" fill="hold"/>
                                        <p:tgtEl>
                                          <p:spTgt spid="28"/>
                                        </p:tgtEl>
                                        <p:attrNameLst>
                                          <p:attrName>ppt_w</p:attrName>
                                        </p:attrNameLst>
                                      </p:cBhvr>
                                      <p:tavLst>
                                        <p:tav tm="0">
                                          <p:val>
                                            <p:fltVal val="0"/>
                                          </p:val>
                                        </p:tav>
                                        <p:tav tm="100000">
                                          <p:val>
                                            <p:strVal val="#ppt_w"/>
                                          </p:val>
                                        </p:tav>
                                      </p:tavLst>
                                    </p:anim>
                                    <p:anim calcmode="lin" valueType="num">
                                      <p:cBhvr>
                                        <p:cTn id="14" dur="500" fill="hold"/>
                                        <p:tgtEl>
                                          <p:spTgt spid="28"/>
                                        </p:tgtEl>
                                        <p:attrNameLst>
                                          <p:attrName>ppt_h</p:attrName>
                                        </p:attrNameLst>
                                      </p:cBhvr>
                                      <p:tavLst>
                                        <p:tav tm="0">
                                          <p:val>
                                            <p:fltVal val="0"/>
                                          </p:val>
                                        </p:tav>
                                        <p:tav tm="100000">
                                          <p:val>
                                            <p:strVal val="#ppt_h"/>
                                          </p:val>
                                        </p:tav>
                                      </p:tavLst>
                                    </p:anim>
                                    <p:animEffect transition="in" filter="fade">
                                      <p:cBhvr>
                                        <p:cTn id="15" dur="500"/>
                                        <p:tgtEl>
                                          <p:spTgt spid="28"/>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p:cTn id="19" dur="500" fill="hold"/>
                                        <p:tgtEl>
                                          <p:spTgt spid="27"/>
                                        </p:tgtEl>
                                        <p:attrNameLst>
                                          <p:attrName>ppt_w</p:attrName>
                                        </p:attrNameLst>
                                      </p:cBhvr>
                                      <p:tavLst>
                                        <p:tav tm="0">
                                          <p:val>
                                            <p:fltVal val="0"/>
                                          </p:val>
                                        </p:tav>
                                        <p:tav tm="100000">
                                          <p:val>
                                            <p:strVal val="#ppt_w"/>
                                          </p:val>
                                        </p:tav>
                                      </p:tavLst>
                                    </p:anim>
                                    <p:anim calcmode="lin" valueType="num">
                                      <p:cBhvr>
                                        <p:cTn id="20" dur="500" fill="hold"/>
                                        <p:tgtEl>
                                          <p:spTgt spid="27"/>
                                        </p:tgtEl>
                                        <p:attrNameLst>
                                          <p:attrName>ppt_h</p:attrName>
                                        </p:attrNameLst>
                                      </p:cBhvr>
                                      <p:tavLst>
                                        <p:tav tm="0">
                                          <p:val>
                                            <p:fltVal val="0"/>
                                          </p:val>
                                        </p:tav>
                                        <p:tav tm="100000">
                                          <p:val>
                                            <p:strVal val="#ppt_h"/>
                                          </p:val>
                                        </p:tav>
                                      </p:tavLst>
                                    </p:anim>
                                    <p:animEffect transition="in" filter="fade">
                                      <p:cBhvr>
                                        <p:cTn id="2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7" grpId="0" animBg="1"/>
      <p:bldP spid="28" grpId="0" animBg="1"/>
    </p:bld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 Columns - With  Logo">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321086"/>
          </a:xfrm>
        </p:spPr>
        <p:txBody>
          <a:bodyPr/>
          <a:lstStyle/>
          <a:p>
            <a:r>
              <a:rPr lang="en-US" dirty="0"/>
              <a:t>Click to edit Master title style</a:t>
            </a:r>
          </a:p>
        </p:txBody>
      </p:sp>
      <p:sp>
        <p:nvSpPr>
          <p:cNvPr id="4" name="Content Placeholder 3"/>
          <p:cNvSpPr>
            <a:spLocks noGrp="1"/>
          </p:cNvSpPr>
          <p:nvPr>
            <p:ph sz="half" idx="2"/>
          </p:nvPr>
        </p:nvSpPr>
        <p:spPr>
          <a:xfrm>
            <a:off x="4648200" y="864973"/>
            <a:ext cx="4038600" cy="3539602"/>
          </a:xfrm>
        </p:spPr>
        <p:txBody>
          <a:bodyPr/>
          <a:lstStyle>
            <a:lvl1pPr>
              <a:defRPr sz="2100"/>
            </a:lvl1pPr>
            <a:lvl2pPr>
              <a:defRPr sz="1800"/>
            </a:lvl2pPr>
            <a:lvl3pPr>
              <a:defRPr sz="1500"/>
            </a:lvl3pPr>
            <a:lvl4pPr>
              <a:defRPr sz="1350"/>
            </a:lvl4pPr>
            <a:lvl5pPr>
              <a:defRPr sz="12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4"/>
          </p:nvPr>
        </p:nvSpPr>
        <p:spPr>
          <a:xfrm>
            <a:off x="6973104" y="4912152"/>
            <a:ext cx="2057400" cy="273844"/>
          </a:xfrm>
          <a:prstGeom prst="rect">
            <a:avLst/>
          </a:prstGeom>
        </p:spPr>
        <p:txBody>
          <a:bodyPr vert="horz" lIns="91440" tIns="45720" rIns="91440" bIns="45720" rtlCol="0" anchor="ctr"/>
          <a:lstStyle>
            <a:lvl1pPr algn="r">
              <a:defRPr sz="900" b="1">
                <a:solidFill>
                  <a:srgbClr val="0057B8"/>
                </a:solidFill>
                <a:latin typeface="Roboto" panose="02000000000000000000" pitchFamily="2" charset="0"/>
                <a:ea typeface="Roboto" panose="02000000000000000000" pitchFamily="2" charset="0"/>
                <a:cs typeface="Roboto" panose="02000000000000000000" pitchFamily="2" charset="0"/>
              </a:defRPr>
            </a:lvl1pPr>
          </a:lstStyle>
          <a:p>
            <a:fld id="{D5834AF2-663B-4635-B990-520DD9223D53}" type="slidenum">
              <a:rPr lang="en-US" smtClean="0"/>
              <a:pPr/>
              <a:t>‹#›</a:t>
            </a:fld>
            <a:endParaRPr lang="en-US" dirty="0"/>
          </a:p>
        </p:txBody>
      </p:sp>
      <p:sp>
        <p:nvSpPr>
          <p:cNvPr id="6" name="Footer Placeholder 6"/>
          <p:cNvSpPr>
            <a:spLocks noGrp="1"/>
          </p:cNvSpPr>
          <p:nvPr>
            <p:ph type="ftr" sz="quarter" idx="3"/>
          </p:nvPr>
        </p:nvSpPr>
        <p:spPr>
          <a:xfrm>
            <a:off x="324382" y="4912152"/>
            <a:ext cx="1594570" cy="273844"/>
          </a:xfrm>
          <a:prstGeom prst="rect">
            <a:avLst/>
          </a:prstGeom>
        </p:spPr>
        <p:txBody>
          <a:bodyPr vert="horz" lIns="91440" tIns="45720" rIns="91440" bIns="45720" rtlCol="0" anchor="ctr"/>
          <a:lstStyle>
            <a:lvl1pPr algn="l">
              <a:defRPr sz="900">
                <a:solidFill>
                  <a:srgbClr val="0057B8"/>
                </a:solidFill>
              </a:defRPr>
            </a:lvl1pPr>
          </a:lstStyle>
          <a:p>
            <a:r>
              <a:rPr lang="en-US" dirty="0"/>
              <a:t>©2019 Quadax, Inc.</a:t>
            </a:r>
          </a:p>
        </p:txBody>
      </p:sp>
      <p:sp>
        <p:nvSpPr>
          <p:cNvPr id="7" name="Content Placeholder 3"/>
          <p:cNvSpPr>
            <a:spLocks noGrp="1"/>
          </p:cNvSpPr>
          <p:nvPr>
            <p:ph sz="half" idx="12"/>
          </p:nvPr>
        </p:nvSpPr>
        <p:spPr>
          <a:xfrm>
            <a:off x="457200" y="864973"/>
            <a:ext cx="4040188" cy="3877672"/>
          </a:xfrm>
        </p:spPr>
        <p:txBody>
          <a:bodyPr/>
          <a:lstStyle>
            <a:lvl1pPr>
              <a:defRPr sz="2100"/>
            </a:lvl1pPr>
            <a:lvl2pPr>
              <a:defRPr sz="1800"/>
            </a:lvl2pPr>
            <a:lvl3pPr>
              <a:defRPr sz="1500"/>
            </a:lvl3pPr>
            <a:lvl4pPr>
              <a:defRPr sz="135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211801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cSld name="2_Two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D7F10A5-341F-0743-A1D8-ABBB96FD3CF3}"/>
              </a:ext>
            </a:extLst>
          </p:cNvPr>
          <p:cNvSpPr/>
          <p:nvPr userDrawn="1"/>
        </p:nvSpPr>
        <p:spPr>
          <a:xfrm>
            <a:off x="0" y="0"/>
            <a:ext cx="9144000" cy="1049274"/>
          </a:xfrm>
          <a:prstGeom prst="rect">
            <a:avLst/>
          </a:prstGeom>
          <a:solidFill>
            <a:srgbClr val="174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14" name="Straight Connector 13">
            <a:extLst>
              <a:ext uri="{FF2B5EF4-FFF2-40B4-BE49-F238E27FC236}">
                <a16:creationId xmlns:a16="http://schemas.microsoft.com/office/drawing/2014/main" id="{3F5412A1-1EB3-3A42-B3B4-3B80EAA0533A}"/>
              </a:ext>
            </a:extLst>
          </p:cNvPr>
          <p:cNvCxnSpPr/>
          <p:nvPr userDrawn="1"/>
        </p:nvCxnSpPr>
        <p:spPr>
          <a:xfrm>
            <a:off x="-139924" y="1034023"/>
            <a:ext cx="9427191" cy="0"/>
          </a:xfrm>
          <a:prstGeom prst="line">
            <a:avLst/>
          </a:prstGeom>
          <a:ln w="88900">
            <a:solidFill>
              <a:srgbClr val="ED7526"/>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933EA83-3059-2843-B8AB-4C999CB296A0}"/>
              </a:ext>
            </a:extLst>
          </p:cNvPr>
          <p:cNvSpPr>
            <a:spLocks noGrp="1"/>
          </p:cNvSpPr>
          <p:nvPr>
            <p:ph type="title"/>
          </p:nvPr>
        </p:nvSpPr>
        <p:spPr>
          <a:xfrm>
            <a:off x="628650" y="79364"/>
            <a:ext cx="7886700" cy="994172"/>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A4F9AD8-6C1F-344E-9C06-8910AC1DDE71}"/>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15FCEB-BCAC-BF4C-A051-6BDFE7C8AB06}"/>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a:extLst>
              <a:ext uri="{FF2B5EF4-FFF2-40B4-BE49-F238E27FC236}">
                <a16:creationId xmlns:a16="http://schemas.microsoft.com/office/drawing/2014/main" id="{7F955727-CA8B-914C-A664-BAAA0B10B1C4}"/>
              </a:ext>
            </a:extLst>
          </p:cNvPr>
          <p:cNvPicPr>
            <a:picLocks noChangeAspect="1"/>
          </p:cNvPicPr>
          <p:nvPr userDrawn="1"/>
        </p:nvPicPr>
        <p:blipFill>
          <a:blip r:embed="rId2"/>
          <a:stretch>
            <a:fillRect/>
          </a:stretch>
        </p:blipFill>
        <p:spPr>
          <a:xfrm>
            <a:off x="0" y="4543425"/>
            <a:ext cx="9144000" cy="600075"/>
          </a:xfrm>
          <a:prstGeom prst="rect">
            <a:avLst/>
          </a:prstGeom>
        </p:spPr>
      </p:pic>
      <p:pic>
        <p:nvPicPr>
          <p:cNvPr id="17" name="Picture 16" descr="A picture containing drawing, plate&#10;&#10;Description automatically generated">
            <a:extLst>
              <a:ext uri="{FF2B5EF4-FFF2-40B4-BE49-F238E27FC236}">
                <a16:creationId xmlns:a16="http://schemas.microsoft.com/office/drawing/2014/main" id="{F6874E9C-C28F-764E-BEC0-DEFB18242244}"/>
              </a:ext>
            </a:extLst>
          </p:cNvPr>
          <p:cNvPicPr>
            <a:picLocks noChangeAspect="1"/>
          </p:cNvPicPr>
          <p:nvPr userDrawn="1"/>
        </p:nvPicPr>
        <p:blipFill>
          <a:blip r:embed="rId3"/>
          <a:stretch>
            <a:fillRect/>
          </a:stretch>
        </p:blipFill>
        <p:spPr>
          <a:xfrm>
            <a:off x="7154839" y="406449"/>
            <a:ext cx="1532103" cy="279775"/>
          </a:xfrm>
          <a:prstGeom prst="rect">
            <a:avLst/>
          </a:prstGeom>
        </p:spPr>
      </p:pic>
    </p:spTree>
    <p:extLst>
      <p:ext uri="{BB962C8B-B14F-4D97-AF65-F5344CB8AC3E}">
        <p14:creationId xmlns:p14="http://schemas.microsoft.com/office/powerpoint/2010/main" val="2250149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Img 1">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0" y="0"/>
            <a:ext cx="9144000" cy="3099335"/>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pic>
        <p:nvPicPr>
          <p:cNvPr id="4" name="Picture 3">
            <a:extLst>
              <a:ext uri="{FF2B5EF4-FFF2-40B4-BE49-F238E27FC236}">
                <a16:creationId xmlns:a16="http://schemas.microsoft.com/office/drawing/2014/main" id="{0FB69200-B0E8-5B4B-8945-FFEA9609F39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208483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Agenda-Img 1">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0" y="0"/>
            <a:ext cx="9144000" cy="3099335"/>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pic>
        <p:nvPicPr>
          <p:cNvPr id="4" name="Picture 3">
            <a:extLst>
              <a:ext uri="{FF2B5EF4-FFF2-40B4-BE49-F238E27FC236}">
                <a16:creationId xmlns:a16="http://schemas.microsoft.com/office/drawing/2014/main" id="{E30F9DB6-AFEB-4D42-B8F8-F7099E21F1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04100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Agenda-Img 1">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0" y="1294699"/>
            <a:ext cx="9144000" cy="2305751"/>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sp>
        <p:nvSpPr>
          <p:cNvPr id="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5" name="Picture 4">
            <a:extLst>
              <a:ext uri="{FF2B5EF4-FFF2-40B4-BE49-F238E27FC236}">
                <a16:creationId xmlns:a16="http://schemas.microsoft.com/office/drawing/2014/main" id="{43AC9AEA-EDC6-7446-894A-B55470CCAF7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79406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Agenda-Img 1">
    <p:spTree>
      <p:nvGrpSpPr>
        <p:cNvPr id="1" name=""/>
        <p:cNvGrpSpPr/>
        <p:nvPr/>
      </p:nvGrpSpPr>
      <p:grpSpPr>
        <a:xfrm>
          <a:off x="0" y="0"/>
          <a:ext cx="0" cy="0"/>
          <a:chOff x="0" y="0"/>
          <a:chExt cx="0" cy="0"/>
        </a:xfrm>
      </p:grpSpPr>
      <p:sp>
        <p:nvSpPr>
          <p:cNvPr id="3" name="Picture Placeholder 7"/>
          <p:cNvSpPr>
            <a:spLocks noGrp="1"/>
          </p:cNvSpPr>
          <p:nvPr>
            <p:ph type="pic" sz="quarter" idx="10" hasCustomPrompt="1"/>
          </p:nvPr>
        </p:nvSpPr>
        <p:spPr>
          <a:xfrm>
            <a:off x="0" y="1"/>
            <a:ext cx="9144000" cy="2343150"/>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pic>
        <p:nvPicPr>
          <p:cNvPr id="4" name="Picture 3">
            <a:extLst>
              <a:ext uri="{FF2B5EF4-FFF2-40B4-BE49-F238E27FC236}">
                <a16:creationId xmlns:a16="http://schemas.microsoft.com/office/drawing/2014/main" id="{85CF221F-38CD-764A-A41A-FA2AE0703C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2485177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Agenda-Img 2">
    <p:spTree>
      <p:nvGrpSpPr>
        <p:cNvPr id="1" name=""/>
        <p:cNvGrpSpPr/>
        <p:nvPr/>
      </p:nvGrpSpPr>
      <p:grpSpPr>
        <a:xfrm>
          <a:off x="0" y="0"/>
          <a:ext cx="0" cy="0"/>
          <a:chOff x="0" y="0"/>
          <a:chExt cx="0" cy="0"/>
        </a:xfrm>
      </p:grpSpPr>
      <p:sp>
        <p:nvSpPr>
          <p:cNvPr id="35" name="Picture Placeholder 7"/>
          <p:cNvSpPr>
            <a:spLocks noGrp="1"/>
          </p:cNvSpPr>
          <p:nvPr>
            <p:ph type="pic" sz="quarter" idx="11" hasCustomPrompt="1"/>
          </p:nvPr>
        </p:nvSpPr>
        <p:spPr>
          <a:xfrm>
            <a:off x="4657598" y="1241074"/>
            <a:ext cx="1444752" cy="3730752"/>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sp>
        <p:nvSpPr>
          <p:cNvPr id="3" name="Picture Placeholder 7"/>
          <p:cNvSpPr>
            <a:spLocks noGrp="1"/>
          </p:cNvSpPr>
          <p:nvPr>
            <p:ph type="pic" sz="quarter" idx="10" hasCustomPrompt="1"/>
          </p:nvPr>
        </p:nvSpPr>
        <p:spPr>
          <a:xfrm>
            <a:off x="555496" y="1241074"/>
            <a:ext cx="1444752" cy="3730752"/>
          </a:xfrm>
          <a:prstGeom prst="rect">
            <a:avLst/>
          </a:prstGeom>
          <a:solidFill>
            <a:schemeClr val="tx2">
              <a:lumMod val="10000"/>
              <a:lumOff val="90000"/>
            </a:schemeClr>
          </a:solidFill>
          <a:ln w="19050">
            <a:noFill/>
          </a:ln>
        </p:spPr>
        <p:txBody>
          <a:bodyPr lIns="0" tIns="91440" rIns="0" bIns="1463040" anchor="b"/>
          <a:lstStyle>
            <a:lvl1pPr algn="ctr" rtl="0">
              <a:buNone/>
              <a:defRPr sz="1400">
                <a:solidFill>
                  <a:schemeClr val="tx1">
                    <a:lumMod val="75000"/>
                    <a:lumOff val="25000"/>
                  </a:schemeClr>
                </a:solidFill>
              </a:defRPr>
            </a:lvl1pPr>
          </a:lstStyle>
          <a:p>
            <a:r>
              <a:rPr lang="en-US" dirty="0"/>
              <a:t>Image Holder</a:t>
            </a:r>
          </a:p>
        </p:txBody>
      </p:sp>
      <p:sp>
        <p:nvSpPr>
          <p:cNvPr id="36" name="Text Placeholder 3"/>
          <p:cNvSpPr>
            <a:spLocks noGrp="1"/>
          </p:cNvSpPr>
          <p:nvPr>
            <p:ph type="body" sz="half" idx="2" hasCustomPrompt="1"/>
          </p:nvPr>
        </p:nvSpPr>
        <p:spPr>
          <a:xfrm>
            <a:off x="381000" y="883820"/>
            <a:ext cx="8368364" cy="173255"/>
          </a:xfrm>
          <a:prstGeom prst="rect">
            <a:avLst/>
          </a:prstGeom>
        </p:spPr>
        <p:txBody>
          <a:bodyPr wrap="none" lIns="0" tIns="0" rIns="0" bIns="0" anchor="ctr">
            <a:noAutofit/>
          </a:bodyPr>
          <a:lstStyle>
            <a:lvl1pPr marL="0" indent="0" algn="ctr">
              <a:buNone/>
              <a:defRPr sz="1200" b="0" baseline="0">
                <a:solidFill>
                  <a:schemeClr val="bg2">
                    <a:lumMod val="50000"/>
                  </a:schemeClr>
                </a:solidFill>
                <a:latin typeface="+mn-lt"/>
                <a:ea typeface="Roboto"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 SUBTITLE</a:t>
            </a:r>
          </a:p>
        </p:txBody>
      </p:sp>
      <p:sp>
        <p:nvSpPr>
          <p:cNvPr id="37" name="Title 2"/>
          <p:cNvSpPr>
            <a:spLocks noGrp="1"/>
          </p:cNvSpPr>
          <p:nvPr>
            <p:ph type="title"/>
          </p:nvPr>
        </p:nvSpPr>
        <p:spPr>
          <a:xfrm>
            <a:off x="381000" y="341313"/>
            <a:ext cx="8368364" cy="495383"/>
          </a:xfrm>
          <a:prstGeom prst="rect">
            <a:avLst/>
          </a:prstGeom>
        </p:spPr>
        <p:txBody>
          <a:bodyPr lIns="0" tIns="0" rIns="0" bIns="0" anchor="ctr"/>
          <a:lstStyle>
            <a:lvl1pPr algn="ctr">
              <a:defRPr sz="3600">
                <a:solidFill>
                  <a:schemeClr val="bg2">
                    <a:lumMod val="50000"/>
                  </a:schemeClr>
                </a:solidFill>
              </a:defRPr>
            </a:lvl1pPr>
          </a:lstStyle>
          <a:p>
            <a:r>
              <a:rPr lang="en-US"/>
              <a:t>Click to edit Master title style</a:t>
            </a:r>
            <a:endParaRPr lang="en-US" dirty="0"/>
          </a:p>
        </p:txBody>
      </p:sp>
      <p:pic>
        <p:nvPicPr>
          <p:cNvPr id="6" name="Picture 5">
            <a:extLst>
              <a:ext uri="{FF2B5EF4-FFF2-40B4-BE49-F238E27FC236}">
                <a16:creationId xmlns:a16="http://schemas.microsoft.com/office/drawing/2014/main" id="{EDEC5D05-8FF4-F548-9853-3BE8FDB5849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200" y="4629150"/>
            <a:ext cx="1322830" cy="400049"/>
          </a:xfrm>
          <a:prstGeom prst="rect">
            <a:avLst/>
          </a:prstGeom>
        </p:spPr>
      </p:pic>
    </p:spTree>
    <p:extLst>
      <p:ext uri="{BB962C8B-B14F-4D97-AF65-F5344CB8AC3E}">
        <p14:creationId xmlns:p14="http://schemas.microsoft.com/office/powerpoint/2010/main" val="360484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wipe(up)">
                                      <p:cBhvr>
                                        <p:cTn id="11"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 grpId="0" animBg="1"/>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6" r:id="rId1"/>
    <p:sldLayoutId id="2147483654" r:id="rId2"/>
    <p:sldLayoutId id="2147483720" r:id="rId3"/>
    <p:sldLayoutId id="2147483721" r:id="rId4"/>
    <p:sldLayoutId id="2147483669" r:id="rId5"/>
    <p:sldLayoutId id="2147483708" r:id="rId6"/>
    <p:sldLayoutId id="2147483713" r:id="rId7"/>
    <p:sldLayoutId id="2147483709" r:id="rId8"/>
    <p:sldLayoutId id="2147483703" r:id="rId9"/>
    <p:sldLayoutId id="2147483719" r:id="rId10"/>
    <p:sldLayoutId id="2147483704" r:id="rId11"/>
    <p:sldLayoutId id="2147483707" r:id="rId12"/>
    <p:sldLayoutId id="2147483715" r:id="rId13"/>
    <p:sldLayoutId id="2147483712" r:id="rId14"/>
    <p:sldLayoutId id="2147483692" r:id="rId15"/>
    <p:sldLayoutId id="2147483710" r:id="rId16"/>
    <p:sldLayoutId id="2147483717" r:id="rId17"/>
    <p:sldLayoutId id="2147483718" r:id="rId18"/>
    <p:sldLayoutId id="2147483711" r:id="rId19"/>
    <p:sldLayoutId id="2147483706" r:id="rId20"/>
    <p:sldLayoutId id="2147483716" r:id="rId21"/>
    <p:sldLayoutId id="2147483730" r:id="rId22"/>
    <p:sldLayoutId id="2147483731" r:id="rId23"/>
    <p:sldLayoutId id="2147483732" r:id="rId24"/>
    <p:sldLayoutId id="2147483734" r:id="rId25"/>
    <p:sldLayoutId id="2147483738" r:id="rId26"/>
    <p:sldLayoutId id="2147483740" r:id="rId27"/>
    <p:sldLayoutId id="2147483741" r:id="rId28"/>
    <p:sldLayoutId id="2147483742" r:id="rId29"/>
    <p:sldLayoutId id="2147483743" r:id="rId30"/>
    <p:sldLayoutId id="2147483744" r:id="rId31"/>
    <p:sldLayoutId id="2147483745" r:id="rId32"/>
    <p:sldLayoutId id="2147483746" r:id="rId33"/>
    <p:sldLayoutId id="2147483747" r:id="rId34"/>
    <p:sldLayoutId id="2147483748" r:id="rId35"/>
    <p:sldLayoutId id="2147483750" r:id="rId36"/>
    <p:sldLayoutId id="2147483762" r:id="rId37"/>
    <p:sldLayoutId id="2147483764" r:id="rId38"/>
    <p:sldLayoutId id="2147483765" r:id="rId39"/>
    <p:sldLayoutId id="2147483766" r:id="rId40"/>
    <p:sldLayoutId id="2147483767" r:id="rId4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3" Type="http://schemas.openxmlformats.org/officeDocument/2006/relationships/hyperlink" Target="https://hbr.org/2015/12/what-is-disruptive-innovatio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3" Type="http://schemas.openxmlformats.org/officeDocument/2006/relationships/hyperlink" Target="https://www.hhs.gov/sites/default/files/Reforming-Americas-Healthcare-System-Through-Choice-and-Competition.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1.xml"/></Relationships>
</file>

<file path=ppt/slides/_rels/slide28.xml.rels><?xml version="1.0" encoding="UTF-8" standalone="yes"?>
<Relationships xmlns="http://schemas.openxmlformats.org/package/2006/relationships"><Relationship Id="rId3" Type="http://schemas.openxmlformats.org/officeDocument/2006/relationships/hyperlink" Target="https://na01.safelinks.protection.outlook.com/?url=linkedin.com%2Fin%2Fthomascampanella%2F&amp;data=02%7C01%7Ctcampane%40bw.edu%7C1c9aeb3a03dc40ed7de408d65f9f4d7f%7C3a9a104352cb404ebc8dcb2b5a92d3bc%7C1%7C0%7C636801535138518776&amp;sdata=7HCqGfOpbjOwHbGVvpKt3LF53r%2BWbr5YtzYES3%2Bn3JA%3D&amp;reserved=0" TargetMode="External"/><Relationship Id="rId2" Type="http://schemas.openxmlformats.org/officeDocument/2006/relationships/hyperlink" Target="mailto:tcamp@bw.edu" TargetMode="External"/><Relationship Id="rId1" Type="http://schemas.openxmlformats.org/officeDocument/2006/relationships/slideLayout" Target="../slideLayouts/slideLayout39.xml"/><Relationship Id="rId4" Type="http://schemas.openxmlformats.org/officeDocument/2006/relationships/hyperlink" Target="mailto:kenmagness@Quadax.com"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hhs.gov/sites/default/files/Reforming-Americas-Healthcare-System-Through-Choice-and-Competition.pdf" TargetMode="External"/><Relationship Id="rId2" Type="http://schemas.openxmlformats.org/officeDocument/2006/relationships/notesSlide" Target="../notesSlides/notesSlide24.xml"/><Relationship Id="rId1" Type="http://schemas.openxmlformats.org/officeDocument/2006/relationships/slideLayout" Target="../slideLayouts/slideLayout39.xml"/><Relationship Id="rId5" Type="http://schemas.openxmlformats.org/officeDocument/2006/relationships/hyperlink" Target="https://hbr.org/2015/12/what-is-disruptive-innovation" TargetMode="External"/><Relationship Id="rId4" Type="http://schemas.openxmlformats.org/officeDocument/2006/relationships/hyperlink" Target="https://www.worldcat.org/title/capitalism-socialism-and-democracy/oclc/10965483"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rc 14"/>
          <p:cNvSpPr/>
          <p:nvPr/>
        </p:nvSpPr>
        <p:spPr>
          <a:xfrm rot="17767495">
            <a:off x="7329546" y="-614302"/>
            <a:ext cx="2338184" cy="2338182"/>
          </a:xfrm>
          <a:prstGeom prst="arc">
            <a:avLst>
              <a:gd name="adj1" fmla="val 4881434"/>
              <a:gd name="adj2" fmla="val 16410057"/>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Rectangle 12"/>
          <p:cNvSpPr/>
          <p:nvPr/>
        </p:nvSpPr>
        <p:spPr>
          <a:xfrm>
            <a:off x="4648200" y="908268"/>
            <a:ext cx="3876802" cy="1815882"/>
          </a:xfrm>
          <a:prstGeom prst="rect">
            <a:avLst/>
          </a:prstGeom>
          <a:noFill/>
        </p:spPr>
        <p:txBody>
          <a:bodyPr wrap="square">
            <a:spAutoFit/>
          </a:bodyPr>
          <a:lstStyle/>
          <a:p>
            <a:pPr algn="ctr"/>
            <a:r>
              <a:rPr lang="en-US" sz="2800" b="1" dirty="0">
                <a:solidFill>
                  <a:schemeClr val="accent1"/>
                </a:solidFill>
              </a:rPr>
              <a:t>Necessary First Steps in Developing a Comprehensive Health Policy for our Nation</a:t>
            </a:r>
          </a:p>
        </p:txBody>
      </p:sp>
      <p:pic>
        <p:nvPicPr>
          <p:cNvPr id="21" name="Picture Placeholder 20">
            <a:extLst>
              <a:ext uri="{FF2B5EF4-FFF2-40B4-BE49-F238E27FC236}">
                <a16:creationId xmlns:a16="http://schemas.microsoft.com/office/drawing/2014/main" id="{A5A4B895-7CE1-3D40-A62C-ADC16AB3EAD2}"/>
              </a:ext>
            </a:extLst>
          </p:cNvPr>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l="23196" r="23196"/>
          <a:stretch>
            <a:fillRect/>
          </a:stretch>
        </p:blipFill>
        <p:spPr>
          <a:xfrm>
            <a:off x="-8351" y="-857250"/>
            <a:ext cx="4427538" cy="5143500"/>
          </a:xfrm>
        </p:spPr>
      </p:pic>
      <p:sp>
        <p:nvSpPr>
          <p:cNvPr id="2" name="TextBox 1"/>
          <p:cNvSpPr txBox="1"/>
          <p:nvPr/>
        </p:nvSpPr>
        <p:spPr>
          <a:xfrm>
            <a:off x="4953000" y="2952750"/>
            <a:ext cx="3276600" cy="369332"/>
          </a:xfrm>
          <a:prstGeom prst="rect">
            <a:avLst/>
          </a:prstGeom>
          <a:noFill/>
        </p:spPr>
        <p:txBody>
          <a:bodyPr wrap="square" rtlCol="0">
            <a:spAutoFit/>
          </a:bodyPr>
          <a:lstStyle/>
          <a:p>
            <a:pPr algn="ctr"/>
            <a:r>
              <a:rPr lang="en-US" b="1" dirty="0">
                <a:solidFill>
                  <a:schemeClr val="accent1"/>
                </a:solidFill>
              </a:rPr>
              <a:t>February 2021</a:t>
            </a:r>
          </a:p>
        </p:txBody>
      </p:sp>
    </p:spTree>
    <p:extLst>
      <p:ext uri="{BB962C8B-B14F-4D97-AF65-F5344CB8AC3E}">
        <p14:creationId xmlns:p14="http://schemas.microsoft.com/office/powerpoint/2010/main" val="384171975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3046988"/>
          </a:xfrm>
          <a:prstGeom prst="rect">
            <a:avLst/>
          </a:prstGeom>
          <a:noFill/>
        </p:spPr>
        <p:txBody>
          <a:bodyPr wrap="square" rtlCol="0">
            <a:spAutoFit/>
          </a:bodyPr>
          <a:lstStyle/>
          <a:p>
            <a:pPr algn="ctr"/>
            <a:r>
              <a:rPr lang="en-US" sz="4800" dirty="0">
                <a:solidFill>
                  <a:schemeClr val="bg1"/>
                </a:solidFill>
              </a:rPr>
              <a:t>Can Medicare influence value-based care for those under 65 and not on Medicare?</a:t>
            </a:r>
          </a:p>
        </p:txBody>
      </p:sp>
    </p:spTree>
    <p:extLst>
      <p:ext uri="{BB962C8B-B14F-4D97-AF65-F5344CB8AC3E}">
        <p14:creationId xmlns:p14="http://schemas.microsoft.com/office/powerpoint/2010/main" val="635387659"/>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3323987"/>
          </a:xfrm>
          <a:prstGeom prst="rect">
            <a:avLst/>
          </a:prstGeom>
          <a:noFill/>
        </p:spPr>
        <p:txBody>
          <a:bodyPr wrap="square" rtlCol="0">
            <a:spAutoFit/>
          </a:bodyPr>
          <a:lstStyle/>
          <a:p>
            <a:pPr marL="285750" lvl="0" indent="-285750">
              <a:buFont typeface="Arial" panose="020B0604020202020204" pitchFamily="34" charset="0"/>
              <a:buChar char="•"/>
            </a:pPr>
            <a:r>
              <a:rPr lang="en-US" sz="2400" b="1" dirty="0">
                <a:solidFill>
                  <a:srgbClr val="0070C0"/>
                </a:solidFill>
              </a:rPr>
              <a:t>Commercial payers </a:t>
            </a:r>
            <a:r>
              <a:rPr lang="en-US" sz="2400" dirty="0"/>
              <a:t>will </a:t>
            </a:r>
            <a:r>
              <a:rPr lang="en-US" sz="2400" b="1" dirty="0">
                <a:solidFill>
                  <a:srgbClr val="0070C0"/>
                </a:solidFill>
              </a:rPr>
              <a:t>follow the lead of Medicare </a:t>
            </a:r>
            <a:r>
              <a:rPr lang="en-US" sz="2400" dirty="0"/>
              <a:t>from a </a:t>
            </a:r>
            <a:r>
              <a:rPr lang="en-US" sz="2400" b="1" dirty="0">
                <a:solidFill>
                  <a:srgbClr val="0070C0"/>
                </a:solidFill>
              </a:rPr>
              <a:t>reimbursement methodology </a:t>
            </a:r>
            <a:r>
              <a:rPr lang="en-US" sz="2400" dirty="0"/>
              <a:t>and </a:t>
            </a:r>
            <a:r>
              <a:rPr lang="en-US" sz="2400" b="1" dirty="0">
                <a:solidFill>
                  <a:srgbClr val="0070C0"/>
                </a:solidFill>
              </a:rPr>
              <a:t>regulation</a:t>
            </a:r>
            <a:r>
              <a:rPr lang="en-US" sz="2400" dirty="0"/>
              <a:t> perspective.</a:t>
            </a:r>
          </a:p>
          <a:p>
            <a:pPr lvl="0"/>
            <a:endParaRPr lang="en-US" sz="2400" dirty="0"/>
          </a:p>
          <a:p>
            <a:pPr marL="285750" lvl="0" indent="-285750">
              <a:buFont typeface="Arial" panose="020B0604020202020204" pitchFamily="34" charset="0"/>
              <a:buChar char="•"/>
            </a:pPr>
            <a:r>
              <a:rPr lang="en-US" sz="2400" b="1" dirty="0">
                <a:solidFill>
                  <a:srgbClr val="0070C0"/>
                </a:solidFill>
              </a:rPr>
              <a:t>Public and private payers </a:t>
            </a:r>
            <a:r>
              <a:rPr lang="en-US" sz="2400" dirty="0"/>
              <a:t>at all levels have the ability and the vested interest to play a </a:t>
            </a:r>
            <a:r>
              <a:rPr lang="en-US" sz="2400" b="1" dirty="0">
                <a:solidFill>
                  <a:srgbClr val="0070C0"/>
                </a:solidFill>
              </a:rPr>
              <a:t>key role </a:t>
            </a:r>
            <a:r>
              <a:rPr lang="en-US" sz="2400" dirty="0"/>
              <a:t>in the </a:t>
            </a:r>
            <a:r>
              <a:rPr lang="en-US" sz="2400" b="1" dirty="0">
                <a:solidFill>
                  <a:srgbClr val="0070C0"/>
                </a:solidFill>
              </a:rPr>
              <a:t>transformation</a:t>
            </a:r>
            <a:r>
              <a:rPr lang="en-US" sz="2400" dirty="0"/>
              <a:t> of our healthcare system to be more </a:t>
            </a:r>
            <a:r>
              <a:rPr lang="en-US" sz="2400" b="1" dirty="0">
                <a:solidFill>
                  <a:srgbClr val="0070C0"/>
                </a:solidFill>
              </a:rPr>
              <a:t>value-based</a:t>
            </a:r>
            <a:r>
              <a:rPr lang="en-US" sz="2400" dirty="0"/>
              <a:t>.</a:t>
            </a:r>
          </a:p>
          <a:p>
            <a:pPr lvl="1"/>
            <a:endParaRPr lang="en-US" dirty="0"/>
          </a:p>
        </p:txBody>
      </p:sp>
    </p:spTree>
    <p:extLst>
      <p:ext uri="{BB962C8B-B14F-4D97-AF65-F5344CB8AC3E}">
        <p14:creationId xmlns:p14="http://schemas.microsoft.com/office/powerpoint/2010/main" val="2949286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3785652"/>
          </a:xfrm>
          <a:prstGeom prst="rect">
            <a:avLst/>
          </a:prstGeom>
          <a:noFill/>
        </p:spPr>
        <p:txBody>
          <a:bodyPr wrap="square" rtlCol="0">
            <a:spAutoFit/>
          </a:bodyPr>
          <a:lstStyle/>
          <a:p>
            <a:pPr algn="ctr"/>
            <a:r>
              <a:rPr lang="en-US" sz="4800" dirty="0">
                <a:solidFill>
                  <a:schemeClr val="bg1"/>
                </a:solidFill>
              </a:rPr>
              <a:t>With COVID-19 still disrupting healthcare, should we delay the transition to value-based care? </a:t>
            </a:r>
          </a:p>
        </p:txBody>
      </p:sp>
    </p:spTree>
    <p:extLst>
      <p:ext uri="{BB962C8B-B14F-4D97-AF65-F5344CB8AC3E}">
        <p14:creationId xmlns:p14="http://schemas.microsoft.com/office/powerpoint/2010/main" val="167725386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801314"/>
          </a:xfrm>
          <a:prstGeom prst="rect">
            <a:avLst/>
          </a:prstGeom>
          <a:noFill/>
        </p:spPr>
        <p:txBody>
          <a:bodyPr wrap="square" rtlCol="0">
            <a:spAutoFit/>
          </a:bodyPr>
          <a:lstStyle/>
          <a:p>
            <a:pPr marL="285750" lvl="0" indent="-285750" fontAlgn="base">
              <a:buFont typeface="Arial" panose="020B0604020202020204" pitchFamily="34" charset="0"/>
              <a:buChar char="•"/>
            </a:pPr>
            <a:r>
              <a:rPr lang="en-US" b="1" dirty="0">
                <a:solidFill>
                  <a:srgbClr val="0070C0"/>
                </a:solidFill>
              </a:rPr>
              <a:t>Disruption</a:t>
            </a:r>
            <a:r>
              <a:rPr lang="en-US" dirty="0"/>
              <a:t> in healthcare is </a:t>
            </a:r>
            <a:r>
              <a:rPr lang="en-US" b="1" dirty="0">
                <a:solidFill>
                  <a:srgbClr val="0070C0"/>
                </a:solidFill>
              </a:rPr>
              <a:t>inevitable</a:t>
            </a:r>
            <a:r>
              <a:rPr lang="en-US" dirty="0"/>
              <a:t>. </a:t>
            </a:r>
            <a:r>
              <a:rPr lang="en-US" b="1" dirty="0">
                <a:solidFill>
                  <a:srgbClr val="0070C0"/>
                </a:solidFill>
              </a:rPr>
              <a:t>Efforts to delay </a:t>
            </a:r>
            <a:r>
              <a:rPr lang="en-US" dirty="0"/>
              <a:t>this inevitability by </a:t>
            </a:r>
            <a:r>
              <a:rPr lang="en-US" b="1" dirty="0">
                <a:solidFill>
                  <a:srgbClr val="0070C0"/>
                </a:solidFill>
              </a:rPr>
              <a:t>delaying the transition </a:t>
            </a:r>
            <a:r>
              <a:rPr lang="en-US" dirty="0"/>
              <a:t>to </a:t>
            </a:r>
            <a:r>
              <a:rPr lang="en-US" b="1" dirty="0">
                <a:solidFill>
                  <a:srgbClr val="0070C0"/>
                </a:solidFill>
              </a:rPr>
              <a:t>value-based reimbursement</a:t>
            </a:r>
            <a:r>
              <a:rPr lang="en-US" dirty="0"/>
              <a:t> and not addressing barriers to a </a:t>
            </a:r>
            <a:r>
              <a:rPr lang="en-US" b="1" dirty="0">
                <a:solidFill>
                  <a:srgbClr val="0070C0"/>
                </a:solidFill>
              </a:rPr>
              <a:t>competitive market </a:t>
            </a:r>
            <a:r>
              <a:rPr lang="en-US" dirty="0"/>
              <a:t>will ultimately result in even </a:t>
            </a:r>
            <a:r>
              <a:rPr lang="en-US" b="1" dirty="0">
                <a:solidFill>
                  <a:srgbClr val="0070C0"/>
                </a:solidFill>
              </a:rPr>
              <a:t>greater organizational disruption especially for hospitals.</a:t>
            </a:r>
          </a:p>
          <a:p>
            <a:pPr lvl="0" fontAlgn="base"/>
            <a:endParaRPr lang="en-US" dirty="0"/>
          </a:p>
          <a:p>
            <a:pPr marL="285750" lvl="0" indent="-285750" fontAlgn="base">
              <a:buFont typeface="Arial" panose="020B0604020202020204" pitchFamily="34" charset="0"/>
              <a:buChar char="•"/>
            </a:pPr>
            <a:r>
              <a:rPr lang="en-US" b="1" dirty="0">
                <a:solidFill>
                  <a:srgbClr val="0070C0"/>
                </a:solidFill>
              </a:rPr>
              <a:t>Competitive market theory </a:t>
            </a:r>
            <a:r>
              <a:rPr lang="en-US" dirty="0"/>
              <a:t>suggests that incumbents and disruptors </a:t>
            </a:r>
            <a:r>
              <a:rPr lang="en-US" b="1" dirty="0">
                <a:solidFill>
                  <a:srgbClr val="0070C0"/>
                </a:solidFill>
              </a:rPr>
              <a:t>innovate differently. Incumbents</a:t>
            </a:r>
            <a:r>
              <a:rPr lang="en-US" dirty="0"/>
              <a:t> seek </a:t>
            </a:r>
            <a:r>
              <a:rPr lang="en-US" b="1" dirty="0">
                <a:solidFill>
                  <a:srgbClr val="0070C0"/>
                </a:solidFill>
              </a:rPr>
              <a:t>sustaining innovations </a:t>
            </a:r>
            <a:r>
              <a:rPr lang="en-US" dirty="0"/>
              <a:t>capable of </a:t>
            </a:r>
            <a:r>
              <a:rPr lang="en-US" b="1" dirty="0">
                <a:solidFill>
                  <a:srgbClr val="0070C0"/>
                </a:solidFill>
              </a:rPr>
              <a:t>perpetuating</a:t>
            </a:r>
            <a:r>
              <a:rPr lang="en-US" dirty="0"/>
              <a:t> their </a:t>
            </a:r>
            <a:r>
              <a:rPr lang="en-US" b="1" dirty="0">
                <a:solidFill>
                  <a:srgbClr val="0070C0"/>
                </a:solidFill>
              </a:rPr>
              <a:t>dominance</a:t>
            </a:r>
            <a:r>
              <a:rPr lang="en-US" dirty="0"/>
              <a:t>, whereas </a:t>
            </a:r>
            <a:r>
              <a:rPr lang="en-US" b="1" dirty="0">
                <a:solidFill>
                  <a:srgbClr val="0070C0"/>
                </a:solidFill>
              </a:rPr>
              <a:t>disruptors</a:t>
            </a:r>
            <a:r>
              <a:rPr lang="en-US" dirty="0"/>
              <a:t> pursue innovations </a:t>
            </a:r>
            <a:r>
              <a:rPr lang="en-US" b="1" u="sng" dirty="0">
                <a:solidFill>
                  <a:srgbClr val="0070C0"/>
                </a:solidFill>
                <a:hlinkClick r:id="rId3">
                  <a:extLst>
                    <a:ext uri="{A12FA001-AC4F-418D-AE19-62706E023703}">
                      <ahyp:hlinkClr xmlns="" xmlns:ahyp="http://schemas.microsoft.com/office/drawing/2018/hyperlinkcolor" val="tx"/>
                    </a:ext>
                  </a:extLst>
                </a:hlinkClick>
              </a:rPr>
              <a:t>capable of redefining</a:t>
            </a:r>
            <a:r>
              <a:rPr lang="en-US" b="1" dirty="0">
                <a:solidFill>
                  <a:srgbClr val="0070C0"/>
                </a:solidFill>
              </a:rPr>
              <a:t> traditional business models</a:t>
            </a:r>
            <a:r>
              <a:rPr lang="en-US" dirty="0"/>
              <a:t>. (Harvard Business Review)</a:t>
            </a:r>
          </a:p>
          <a:p>
            <a:pPr lvl="0" fontAlgn="base"/>
            <a:endParaRPr lang="en-US" dirty="0"/>
          </a:p>
          <a:p>
            <a:pPr marL="285750" lvl="0" indent="-285750" fontAlgn="base">
              <a:buFont typeface="Arial" panose="020B0604020202020204" pitchFamily="34" charset="0"/>
              <a:buChar char="•"/>
            </a:pPr>
            <a:r>
              <a:rPr lang="en-US" dirty="0"/>
              <a:t>The </a:t>
            </a:r>
            <a:r>
              <a:rPr lang="en-US" b="1" dirty="0">
                <a:solidFill>
                  <a:srgbClr val="0070C0"/>
                </a:solidFill>
              </a:rPr>
              <a:t>COVID-19</a:t>
            </a:r>
            <a:r>
              <a:rPr lang="en-US" dirty="0"/>
              <a:t> has prompted rapid, </a:t>
            </a:r>
            <a:r>
              <a:rPr lang="en-US" b="1" dirty="0">
                <a:solidFill>
                  <a:srgbClr val="0070C0"/>
                </a:solidFill>
              </a:rPr>
              <a:t>dramatic care delivery changes </a:t>
            </a:r>
            <a:r>
              <a:rPr lang="en-US" dirty="0"/>
              <a:t>that demonstrate our healthcare system’s ability to adapt to major innovations. This experience should </a:t>
            </a:r>
            <a:r>
              <a:rPr lang="en-US" b="1" dirty="0">
                <a:solidFill>
                  <a:srgbClr val="0070C0"/>
                </a:solidFill>
              </a:rPr>
              <a:t>embolden policy makers </a:t>
            </a:r>
            <a:r>
              <a:rPr lang="en-US" dirty="0"/>
              <a:t>to pursue new policies and changes previously thought impossible. </a:t>
            </a:r>
          </a:p>
          <a:p>
            <a:pPr lvl="1"/>
            <a:endParaRPr lang="en-US" dirty="0"/>
          </a:p>
        </p:txBody>
      </p:sp>
    </p:spTree>
    <p:extLst>
      <p:ext uri="{BB962C8B-B14F-4D97-AF65-F5344CB8AC3E}">
        <p14:creationId xmlns:p14="http://schemas.microsoft.com/office/powerpoint/2010/main" val="352010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3046988"/>
          </a:xfrm>
          <a:prstGeom prst="rect">
            <a:avLst/>
          </a:prstGeom>
          <a:noFill/>
        </p:spPr>
        <p:txBody>
          <a:bodyPr wrap="square" rtlCol="0">
            <a:spAutoFit/>
          </a:bodyPr>
          <a:lstStyle/>
          <a:p>
            <a:pPr algn="ctr"/>
            <a:r>
              <a:rPr lang="en-US" sz="4800" dirty="0">
                <a:solidFill>
                  <a:schemeClr val="bg1"/>
                </a:solidFill>
              </a:rPr>
              <a:t>Are there other health policy initiatives that our new Administration should consider?</a:t>
            </a:r>
          </a:p>
        </p:txBody>
      </p:sp>
    </p:spTree>
    <p:extLst>
      <p:ext uri="{BB962C8B-B14F-4D97-AF65-F5344CB8AC3E}">
        <p14:creationId xmlns:p14="http://schemas.microsoft.com/office/powerpoint/2010/main" val="3896308011"/>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062651"/>
          </a:xfrm>
          <a:prstGeom prst="rect">
            <a:avLst/>
          </a:prstGeom>
          <a:noFill/>
        </p:spPr>
        <p:txBody>
          <a:bodyPr wrap="square" rtlCol="0">
            <a:spAutoFit/>
          </a:bodyPr>
          <a:lstStyle/>
          <a:p>
            <a:pPr marL="285750" lvl="0" indent="-285750">
              <a:buFont typeface="Arial" panose="020B0604020202020204" pitchFamily="34" charset="0"/>
              <a:buChar char="•"/>
            </a:pPr>
            <a:r>
              <a:rPr lang="en-US" sz="2400" b="1" dirty="0">
                <a:solidFill>
                  <a:srgbClr val="0070C0"/>
                </a:solidFill>
              </a:rPr>
              <a:t>CMS</a:t>
            </a:r>
            <a:r>
              <a:rPr lang="en-US" sz="2400" dirty="0"/>
              <a:t> should not back off, and should ideally </a:t>
            </a:r>
            <a:r>
              <a:rPr lang="en-US" sz="2400" b="1" dirty="0">
                <a:solidFill>
                  <a:srgbClr val="0070C0"/>
                </a:solidFill>
              </a:rPr>
              <a:t>accelerate</a:t>
            </a:r>
            <a:r>
              <a:rPr lang="en-US" sz="2400" dirty="0"/>
              <a:t>, needed policies that will assist in the positive</a:t>
            </a:r>
            <a:r>
              <a:rPr lang="en-US" sz="2400" b="1" dirty="0">
                <a:solidFill>
                  <a:srgbClr val="0070C0"/>
                </a:solidFill>
              </a:rPr>
              <a:t> transformation </a:t>
            </a:r>
            <a:r>
              <a:rPr lang="en-US" sz="2400" dirty="0"/>
              <a:t>of our </a:t>
            </a:r>
            <a:r>
              <a:rPr lang="en-US" sz="2400" b="1" dirty="0">
                <a:solidFill>
                  <a:srgbClr val="0070C0"/>
                </a:solidFill>
              </a:rPr>
              <a:t>healthcare system </a:t>
            </a:r>
            <a:r>
              <a:rPr lang="en-US" sz="2400" dirty="0"/>
              <a:t>to be more </a:t>
            </a:r>
            <a:r>
              <a:rPr lang="en-US" sz="2400" b="1" dirty="0">
                <a:solidFill>
                  <a:srgbClr val="0070C0"/>
                </a:solidFill>
              </a:rPr>
              <a:t>value-based</a:t>
            </a:r>
            <a:r>
              <a:rPr lang="en-US" sz="2400" dirty="0"/>
              <a:t>.</a:t>
            </a:r>
          </a:p>
          <a:p>
            <a:pPr lvl="0"/>
            <a:endParaRPr lang="en-US" sz="2400" dirty="0"/>
          </a:p>
          <a:p>
            <a:pPr marL="285750" lvl="0" indent="-285750">
              <a:buFont typeface="Arial" panose="020B0604020202020204" pitchFamily="34" charset="0"/>
              <a:buChar char="•"/>
            </a:pPr>
            <a:r>
              <a:rPr lang="en-US" sz="2400" b="1" dirty="0">
                <a:solidFill>
                  <a:srgbClr val="0070C0"/>
                </a:solidFill>
              </a:rPr>
              <a:t>Examples</a:t>
            </a:r>
            <a:r>
              <a:rPr lang="en-US" sz="2400" b="1" dirty="0"/>
              <a:t> </a:t>
            </a:r>
            <a:r>
              <a:rPr lang="en-US" sz="2400" dirty="0"/>
              <a:t>include</a:t>
            </a:r>
            <a:r>
              <a:rPr lang="en-US" sz="2400" b="1" dirty="0"/>
              <a:t>: </a:t>
            </a:r>
            <a:r>
              <a:rPr lang="en-US" sz="2400" b="1" dirty="0">
                <a:solidFill>
                  <a:srgbClr val="0070C0"/>
                </a:solidFill>
              </a:rPr>
              <a:t>transparency requirements</a:t>
            </a:r>
            <a:r>
              <a:rPr lang="en-US" sz="2400" dirty="0"/>
              <a:t>, </a:t>
            </a:r>
            <a:r>
              <a:rPr lang="en-US" sz="2400" b="1" dirty="0">
                <a:solidFill>
                  <a:srgbClr val="0070C0"/>
                </a:solidFill>
              </a:rPr>
              <a:t>interoperability</a:t>
            </a:r>
            <a:r>
              <a:rPr lang="en-US" sz="2400" dirty="0"/>
              <a:t> requirements, the </a:t>
            </a:r>
            <a:r>
              <a:rPr lang="en-US" sz="2400" b="1" dirty="0">
                <a:solidFill>
                  <a:srgbClr val="0070C0"/>
                </a:solidFill>
              </a:rPr>
              <a:t>transition to risk/value-based reimbursement methodologies</a:t>
            </a:r>
            <a:r>
              <a:rPr lang="en-US" sz="2400" dirty="0"/>
              <a:t>, linking </a:t>
            </a:r>
            <a:r>
              <a:rPr lang="en-US" sz="2400" b="1" dirty="0">
                <a:solidFill>
                  <a:srgbClr val="0070C0"/>
                </a:solidFill>
              </a:rPr>
              <a:t>Community Benefits</a:t>
            </a:r>
            <a:r>
              <a:rPr lang="en-US" sz="2400" dirty="0">
                <a:solidFill>
                  <a:srgbClr val="0070C0"/>
                </a:solidFill>
              </a:rPr>
              <a:t> </a:t>
            </a:r>
            <a:r>
              <a:rPr lang="en-US" sz="2400" dirty="0"/>
              <a:t>to </a:t>
            </a:r>
            <a:r>
              <a:rPr lang="en-US" sz="2400" b="1" dirty="0">
                <a:solidFill>
                  <a:srgbClr val="0070C0"/>
                </a:solidFill>
              </a:rPr>
              <a:t>population health </a:t>
            </a:r>
            <a:r>
              <a:rPr lang="en-US" sz="2400" dirty="0"/>
              <a:t>and a focus on </a:t>
            </a:r>
            <a:r>
              <a:rPr lang="en-US" sz="2400" b="1" dirty="0">
                <a:solidFill>
                  <a:srgbClr val="0070C0"/>
                </a:solidFill>
              </a:rPr>
              <a:t>social determinants of health</a:t>
            </a:r>
            <a:r>
              <a:rPr lang="en-US" sz="2400" dirty="0"/>
              <a:t>. </a:t>
            </a:r>
          </a:p>
          <a:p>
            <a:pPr lvl="1"/>
            <a:endParaRPr lang="en-US" dirty="0"/>
          </a:p>
        </p:txBody>
      </p:sp>
    </p:spTree>
    <p:extLst>
      <p:ext uri="{BB962C8B-B14F-4D97-AF65-F5344CB8AC3E}">
        <p14:creationId xmlns:p14="http://schemas.microsoft.com/office/powerpoint/2010/main" val="1120717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3046988"/>
          </a:xfrm>
          <a:prstGeom prst="rect">
            <a:avLst/>
          </a:prstGeom>
          <a:noFill/>
        </p:spPr>
        <p:txBody>
          <a:bodyPr wrap="square" rtlCol="0">
            <a:spAutoFit/>
          </a:bodyPr>
          <a:lstStyle/>
          <a:p>
            <a:pPr algn="ctr"/>
            <a:r>
              <a:rPr lang="en-US" sz="4800" dirty="0">
                <a:solidFill>
                  <a:schemeClr val="bg1"/>
                </a:solidFill>
              </a:rPr>
              <a:t>What about primary care? Shouldn’t we be doing more to support the role of primary care?</a:t>
            </a:r>
          </a:p>
        </p:txBody>
      </p:sp>
    </p:spTree>
    <p:extLst>
      <p:ext uri="{BB962C8B-B14F-4D97-AF65-F5344CB8AC3E}">
        <p14:creationId xmlns:p14="http://schemas.microsoft.com/office/powerpoint/2010/main" val="4151371834"/>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893647"/>
          </a:xfrm>
          <a:prstGeom prst="rect">
            <a:avLst/>
          </a:prstGeom>
          <a:noFill/>
        </p:spPr>
        <p:txBody>
          <a:bodyPr wrap="square" rtlCol="0">
            <a:spAutoFit/>
          </a:bodyPr>
          <a:lstStyle/>
          <a:p>
            <a:pPr marL="285750" lvl="0" indent="-285750">
              <a:buFont typeface="Arial" panose="020B0604020202020204" pitchFamily="34" charset="0"/>
              <a:buChar char="•"/>
            </a:pPr>
            <a:r>
              <a:rPr lang="en-US" sz="2000" b="1" dirty="0">
                <a:solidFill>
                  <a:srgbClr val="0070C0"/>
                </a:solidFill>
              </a:rPr>
              <a:t>Primary care physicians </a:t>
            </a:r>
            <a:r>
              <a:rPr lang="en-US" sz="2000" dirty="0"/>
              <a:t>will be playing an </a:t>
            </a:r>
            <a:r>
              <a:rPr lang="en-US" sz="2000" b="1" dirty="0">
                <a:solidFill>
                  <a:srgbClr val="0070C0"/>
                </a:solidFill>
              </a:rPr>
              <a:t>enhanced role </a:t>
            </a:r>
            <a:r>
              <a:rPr lang="en-US" sz="2000" dirty="0"/>
              <a:t>in our communities and in our hospital systems as we </a:t>
            </a:r>
            <a:r>
              <a:rPr lang="en-US" sz="2000" b="1" dirty="0">
                <a:solidFill>
                  <a:srgbClr val="0070C0"/>
                </a:solidFill>
              </a:rPr>
              <a:t>transition into a risk/value-based world</a:t>
            </a:r>
            <a:r>
              <a:rPr lang="en-US" sz="2000" dirty="0"/>
              <a:t>.</a:t>
            </a:r>
          </a:p>
          <a:p>
            <a:pPr lvl="0"/>
            <a:endParaRPr lang="en-US" sz="2000" dirty="0"/>
          </a:p>
          <a:p>
            <a:pPr marL="285750" lvl="0" indent="-285750">
              <a:buFont typeface="Arial" panose="020B0604020202020204" pitchFamily="34" charset="0"/>
              <a:buChar char="•"/>
            </a:pPr>
            <a:r>
              <a:rPr lang="en-US" sz="2000" dirty="0"/>
              <a:t>It will also be important for </a:t>
            </a:r>
            <a:r>
              <a:rPr lang="en-US" sz="2000" b="1" dirty="0">
                <a:solidFill>
                  <a:srgbClr val="0070C0"/>
                </a:solidFill>
              </a:rPr>
              <a:t>CMS</a:t>
            </a:r>
            <a:r>
              <a:rPr lang="en-US" sz="2000" dirty="0"/>
              <a:t> to support </a:t>
            </a:r>
            <a:r>
              <a:rPr lang="en-US" sz="2000" b="1" dirty="0">
                <a:solidFill>
                  <a:srgbClr val="0070C0"/>
                </a:solidFill>
              </a:rPr>
              <a:t>independent primary care providers </a:t>
            </a:r>
            <a:r>
              <a:rPr lang="en-US" sz="2000" dirty="0"/>
              <a:t>and to </a:t>
            </a:r>
            <a:r>
              <a:rPr lang="en-US" sz="2000" b="1" dirty="0">
                <a:solidFill>
                  <a:srgbClr val="0070C0"/>
                </a:solidFill>
              </a:rPr>
              <a:t>facilitate</a:t>
            </a:r>
            <a:r>
              <a:rPr lang="en-US" sz="2000" dirty="0"/>
              <a:t> more </a:t>
            </a:r>
            <a:r>
              <a:rPr lang="en-US" sz="2000" b="1" dirty="0">
                <a:solidFill>
                  <a:srgbClr val="0070C0"/>
                </a:solidFill>
              </a:rPr>
              <a:t>competitive markets</a:t>
            </a:r>
            <a:r>
              <a:rPr lang="en-US" sz="2000" dirty="0"/>
              <a:t>.</a:t>
            </a:r>
          </a:p>
          <a:p>
            <a:pPr lvl="0"/>
            <a:endParaRPr lang="en-US" sz="2000" dirty="0"/>
          </a:p>
          <a:p>
            <a:pPr marL="285750" lvl="0" indent="-285750">
              <a:buFont typeface="Arial" panose="020B0604020202020204" pitchFamily="34" charset="0"/>
              <a:buChar char="•"/>
            </a:pPr>
            <a:r>
              <a:rPr lang="en-US" sz="2000" dirty="0"/>
              <a:t>The focus on </a:t>
            </a:r>
            <a:r>
              <a:rPr lang="en-US" sz="2000" b="1" dirty="0">
                <a:solidFill>
                  <a:srgbClr val="0070C0"/>
                </a:solidFill>
              </a:rPr>
              <a:t>interoperability of EMRs </a:t>
            </a:r>
            <a:r>
              <a:rPr lang="en-US" sz="2000" dirty="0"/>
              <a:t>will also </a:t>
            </a:r>
            <a:r>
              <a:rPr lang="en-US" sz="2000" b="1" dirty="0">
                <a:solidFill>
                  <a:srgbClr val="0070C0"/>
                </a:solidFill>
              </a:rPr>
              <a:t>enhance the value of PCPs</a:t>
            </a:r>
            <a:r>
              <a:rPr lang="en-US" sz="2000" dirty="0"/>
              <a:t>.</a:t>
            </a:r>
          </a:p>
          <a:p>
            <a:pPr lvl="0"/>
            <a:endParaRPr lang="en-US" sz="2000" dirty="0"/>
          </a:p>
          <a:p>
            <a:pPr marL="285750" lvl="0" indent="-285750">
              <a:buFont typeface="Arial" panose="020B0604020202020204" pitchFamily="34" charset="0"/>
              <a:buChar char="•"/>
            </a:pPr>
            <a:r>
              <a:rPr lang="en-US" sz="2000" dirty="0"/>
              <a:t>We need to continue to </a:t>
            </a:r>
            <a:r>
              <a:rPr lang="en-US" sz="2000" b="1" dirty="0">
                <a:solidFill>
                  <a:srgbClr val="0070C0"/>
                </a:solidFill>
              </a:rPr>
              <a:t>expand</a:t>
            </a:r>
            <a:r>
              <a:rPr lang="en-US" sz="2000" dirty="0"/>
              <a:t> the </a:t>
            </a:r>
            <a:r>
              <a:rPr lang="en-US" sz="2000" b="1" dirty="0">
                <a:solidFill>
                  <a:srgbClr val="0070C0"/>
                </a:solidFill>
              </a:rPr>
              <a:t>number</a:t>
            </a:r>
            <a:r>
              <a:rPr lang="en-US" sz="2000" dirty="0"/>
              <a:t> of primary care providers such as </a:t>
            </a:r>
            <a:r>
              <a:rPr lang="en-US" sz="2000" b="1" dirty="0">
                <a:solidFill>
                  <a:srgbClr val="0070C0"/>
                </a:solidFill>
              </a:rPr>
              <a:t>NPs</a:t>
            </a:r>
            <a:r>
              <a:rPr lang="en-US" sz="2000" dirty="0"/>
              <a:t> and </a:t>
            </a:r>
            <a:r>
              <a:rPr lang="en-US" sz="2000" b="1" dirty="0">
                <a:solidFill>
                  <a:srgbClr val="0070C0"/>
                </a:solidFill>
              </a:rPr>
              <a:t>PAs</a:t>
            </a:r>
            <a:r>
              <a:rPr lang="en-US" sz="2000" dirty="0"/>
              <a:t> as well as their </a:t>
            </a:r>
            <a:r>
              <a:rPr lang="en-US" sz="2000" b="1" dirty="0">
                <a:solidFill>
                  <a:srgbClr val="0070C0"/>
                </a:solidFill>
              </a:rPr>
              <a:t>scope of services if clinically appropriate</a:t>
            </a:r>
            <a:r>
              <a:rPr lang="en-US" sz="2000" dirty="0"/>
              <a:t>.</a:t>
            </a:r>
          </a:p>
          <a:p>
            <a:pPr lvl="0"/>
            <a:endParaRPr lang="en-US" sz="1400" dirty="0"/>
          </a:p>
          <a:p>
            <a:pPr lvl="1"/>
            <a:endParaRPr lang="en-US" dirty="0"/>
          </a:p>
        </p:txBody>
      </p:sp>
    </p:spTree>
    <p:extLst>
      <p:ext uri="{BB962C8B-B14F-4D97-AF65-F5344CB8AC3E}">
        <p14:creationId xmlns:p14="http://schemas.microsoft.com/office/powerpoint/2010/main" val="1877768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8646C5-5BDD-4556-A864-DAA2CC67359D}"/>
              </a:ext>
            </a:extLst>
          </p:cNvPr>
          <p:cNvSpPr/>
          <p:nvPr/>
        </p:nvSpPr>
        <p:spPr>
          <a:xfrm>
            <a:off x="609600" y="590550"/>
            <a:ext cx="8229600" cy="3785652"/>
          </a:xfrm>
          <a:prstGeom prst="rect">
            <a:avLst/>
          </a:prstGeom>
        </p:spPr>
        <p:txBody>
          <a:bodyPr wrap="square">
            <a:spAutoFit/>
          </a:bodyPr>
          <a:lstStyle/>
          <a:p>
            <a:pPr marL="285750" lvl="0" indent="-285750">
              <a:buFont typeface="Arial" panose="020B0604020202020204" pitchFamily="34" charset="0"/>
              <a:buChar char="•"/>
            </a:pPr>
            <a:r>
              <a:rPr lang="en-US" sz="2000" dirty="0"/>
              <a:t>We must </a:t>
            </a:r>
            <a:r>
              <a:rPr lang="en-US" sz="2000" b="1" dirty="0">
                <a:solidFill>
                  <a:srgbClr val="0070C0"/>
                </a:solidFill>
              </a:rPr>
              <a:t>increase</a:t>
            </a:r>
            <a:r>
              <a:rPr lang="en-US" sz="2000" dirty="0"/>
              <a:t> the </a:t>
            </a:r>
            <a:r>
              <a:rPr lang="en-US" sz="2000" b="1" dirty="0">
                <a:solidFill>
                  <a:srgbClr val="0070C0"/>
                </a:solidFill>
              </a:rPr>
              <a:t>number</a:t>
            </a:r>
            <a:r>
              <a:rPr lang="en-US" sz="2000" dirty="0"/>
              <a:t> of </a:t>
            </a:r>
            <a:r>
              <a:rPr lang="en-US" sz="2000" b="1" dirty="0">
                <a:solidFill>
                  <a:srgbClr val="0070C0"/>
                </a:solidFill>
              </a:rPr>
              <a:t>primary care physicians</a:t>
            </a:r>
            <a:r>
              <a:rPr lang="en-US" sz="2000" dirty="0"/>
              <a:t>. </a:t>
            </a:r>
          </a:p>
          <a:p>
            <a:pPr lvl="0"/>
            <a:r>
              <a:rPr lang="en-US" sz="2000" dirty="0"/>
              <a:t> </a:t>
            </a:r>
          </a:p>
          <a:p>
            <a:pPr marL="285750" lvl="0" indent="-285750">
              <a:buFont typeface="Arial" panose="020B0604020202020204" pitchFamily="34" charset="0"/>
              <a:buChar char="•"/>
            </a:pPr>
            <a:r>
              <a:rPr lang="en-US" sz="2000" dirty="0"/>
              <a:t>Great short and long-term </a:t>
            </a:r>
            <a:r>
              <a:rPr lang="en-US" sz="2000" b="1" dirty="0">
                <a:solidFill>
                  <a:srgbClr val="0070C0"/>
                </a:solidFill>
              </a:rPr>
              <a:t>investment</a:t>
            </a:r>
            <a:r>
              <a:rPr lang="en-US" sz="2000" dirty="0"/>
              <a:t> for </a:t>
            </a:r>
            <a:r>
              <a:rPr lang="en-US" sz="2000" b="1" dirty="0">
                <a:solidFill>
                  <a:srgbClr val="0070C0"/>
                </a:solidFill>
              </a:rPr>
              <a:t>governmen</a:t>
            </a:r>
            <a:r>
              <a:rPr lang="en-US" sz="2000" dirty="0"/>
              <a:t>t to </a:t>
            </a:r>
            <a:r>
              <a:rPr lang="en-US" sz="2000" b="1" dirty="0">
                <a:solidFill>
                  <a:srgbClr val="0070C0"/>
                </a:solidFill>
              </a:rPr>
              <a:t>subsidize</a:t>
            </a:r>
            <a:r>
              <a:rPr lang="en-US" sz="2000" dirty="0"/>
              <a:t> medical school </a:t>
            </a:r>
            <a:r>
              <a:rPr lang="en-US" sz="2000" b="1" dirty="0">
                <a:solidFill>
                  <a:srgbClr val="0070C0"/>
                </a:solidFill>
              </a:rPr>
              <a:t>loans</a:t>
            </a:r>
            <a:r>
              <a:rPr lang="en-US" sz="2000" dirty="0"/>
              <a:t> for those physicians who </a:t>
            </a:r>
            <a:r>
              <a:rPr lang="en-US" sz="2000" b="1" dirty="0">
                <a:solidFill>
                  <a:srgbClr val="0070C0"/>
                </a:solidFill>
              </a:rPr>
              <a:t>pick primary care </a:t>
            </a:r>
            <a:r>
              <a:rPr lang="en-US" sz="2000" dirty="0"/>
              <a:t>as their specialty.  </a:t>
            </a:r>
          </a:p>
          <a:p>
            <a:pPr lvl="0"/>
            <a:endParaRPr lang="en-US" sz="2000" dirty="0"/>
          </a:p>
          <a:p>
            <a:pPr marL="285750" lvl="0" indent="-285750">
              <a:buFont typeface="Arial" panose="020B0604020202020204" pitchFamily="34" charset="0"/>
              <a:buChar char="•"/>
            </a:pPr>
            <a:r>
              <a:rPr lang="en-US" sz="2000" dirty="0"/>
              <a:t>It also makes </a:t>
            </a:r>
            <a:r>
              <a:rPr lang="en-US" sz="2000" b="1" dirty="0">
                <a:solidFill>
                  <a:srgbClr val="0070C0"/>
                </a:solidFill>
              </a:rPr>
              <a:t>business sense </a:t>
            </a:r>
            <a:r>
              <a:rPr lang="en-US" sz="2000" dirty="0"/>
              <a:t>for </a:t>
            </a:r>
            <a:r>
              <a:rPr lang="en-US" sz="2000" b="1" dirty="0">
                <a:solidFill>
                  <a:srgbClr val="0070C0"/>
                </a:solidFill>
              </a:rPr>
              <a:t>commercial payers </a:t>
            </a:r>
            <a:r>
              <a:rPr lang="en-US" sz="2000" dirty="0"/>
              <a:t>and </a:t>
            </a:r>
            <a:r>
              <a:rPr lang="en-US" sz="2000" b="1" dirty="0">
                <a:solidFill>
                  <a:srgbClr val="0070C0"/>
                </a:solidFill>
              </a:rPr>
              <a:t>employers</a:t>
            </a:r>
            <a:r>
              <a:rPr lang="en-US" sz="2000" dirty="0"/>
              <a:t> to do likewise.   </a:t>
            </a:r>
          </a:p>
          <a:p>
            <a:pPr lvl="0"/>
            <a:endParaRPr lang="en-US" sz="2000" dirty="0"/>
          </a:p>
          <a:p>
            <a:pPr marL="285750" indent="-285750">
              <a:buFont typeface="Arial" panose="020B0604020202020204" pitchFamily="34" charset="0"/>
              <a:buChar char="•"/>
            </a:pPr>
            <a:r>
              <a:rPr lang="en-US" sz="2000" dirty="0"/>
              <a:t>The </a:t>
            </a:r>
            <a:r>
              <a:rPr lang="en-US" sz="2000" b="1" dirty="0">
                <a:solidFill>
                  <a:srgbClr val="0070C0"/>
                </a:solidFill>
              </a:rPr>
              <a:t>government</a:t>
            </a:r>
            <a:r>
              <a:rPr lang="en-US" sz="2000" dirty="0"/>
              <a:t> needs to ensure that we effectively fund </a:t>
            </a:r>
            <a:r>
              <a:rPr lang="en-US" sz="2000" b="1" dirty="0">
                <a:solidFill>
                  <a:srgbClr val="0070C0"/>
                </a:solidFill>
              </a:rPr>
              <a:t>Community Health Centers </a:t>
            </a:r>
            <a:r>
              <a:rPr lang="en-US" sz="2000" dirty="0"/>
              <a:t>in rural areas and inner cities to provide </a:t>
            </a:r>
            <a:r>
              <a:rPr lang="en-US" sz="2000" b="1" dirty="0">
                <a:solidFill>
                  <a:srgbClr val="0070C0"/>
                </a:solidFill>
              </a:rPr>
              <a:t>comprehensive care </a:t>
            </a:r>
            <a:r>
              <a:rPr lang="en-US" sz="2000" dirty="0"/>
              <a:t>to the </a:t>
            </a:r>
            <a:r>
              <a:rPr lang="en-US" sz="2000" b="1" dirty="0">
                <a:solidFill>
                  <a:srgbClr val="0070C0"/>
                </a:solidFill>
              </a:rPr>
              <a:t>underserved</a:t>
            </a:r>
            <a:r>
              <a:rPr lang="en-US" sz="2000" dirty="0"/>
              <a:t>. </a:t>
            </a:r>
          </a:p>
        </p:txBody>
      </p:sp>
    </p:spTree>
    <p:extLst>
      <p:ext uri="{BB962C8B-B14F-4D97-AF65-F5344CB8AC3E}">
        <p14:creationId xmlns:p14="http://schemas.microsoft.com/office/powerpoint/2010/main" val="30924913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2308324"/>
          </a:xfrm>
          <a:prstGeom prst="rect">
            <a:avLst/>
          </a:prstGeom>
          <a:noFill/>
        </p:spPr>
        <p:txBody>
          <a:bodyPr wrap="square" rtlCol="0">
            <a:spAutoFit/>
          </a:bodyPr>
          <a:lstStyle/>
          <a:p>
            <a:pPr algn="ctr"/>
            <a:r>
              <a:rPr lang="en-US" sz="4800" dirty="0">
                <a:solidFill>
                  <a:schemeClr val="bg1"/>
                </a:solidFill>
              </a:rPr>
              <a:t>Can Medicare Advantage influence the shift to value-based care? </a:t>
            </a:r>
          </a:p>
        </p:txBody>
      </p:sp>
    </p:spTree>
    <p:extLst>
      <p:ext uri="{BB962C8B-B14F-4D97-AF65-F5344CB8AC3E}">
        <p14:creationId xmlns:p14="http://schemas.microsoft.com/office/powerpoint/2010/main" val="22620159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p:txBody>
          <a:bodyPr/>
          <a:lstStyle/>
          <a:p>
            <a:r>
              <a:rPr lang="en-US" dirty="0"/>
              <a:t>©2019 Quadax, Inc.</a:t>
            </a:r>
          </a:p>
        </p:txBody>
      </p:sp>
      <p:sp>
        <p:nvSpPr>
          <p:cNvPr id="6" name="Title 5"/>
          <p:cNvSpPr>
            <a:spLocks noGrp="1"/>
          </p:cNvSpPr>
          <p:nvPr>
            <p:ph type="title"/>
          </p:nvPr>
        </p:nvSpPr>
        <p:spPr>
          <a:xfrm>
            <a:off x="457200" y="205978"/>
            <a:ext cx="8229600" cy="497134"/>
          </a:xfrm>
        </p:spPr>
        <p:txBody>
          <a:bodyPr>
            <a:noAutofit/>
          </a:bodyPr>
          <a:lstStyle/>
          <a:p>
            <a:r>
              <a:rPr lang="en-US" sz="3600" dirty="0">
                <a:solidFill>
                  <a:schemeClr val="accent2"/>
                </a:solidFill>
              </a:rPr>
              <a:t>Today’s Presenter </a:t>
            </a:r>
          </a:p>
        </p:txBody>
      </p:sp>
      <p:sp>
        <p:nvSpPr>
          <p:cNvPr id="12" name="Rectangle 11"/>
          <p:cNvSpPr/>
          <p:nvPr/>
        </p:nvSpPr>
        <p:spPr>
          <a:xfrm>
            <a:off x="3905250" y="1657350"/>
            <a:ext cx="2952750" cy="1323439"/>
          </a:xfrm>
          <a:prstGeom prst="rect">
            <a:avLst/>
          </a:prstGeom>
        </p:spPr>
        <p:txBody>
          <a:bodyPr wrap="square">
            <a:spAutoFit/>
          </a:bodyPr>
          <a:lstStyle/>
          <a:p>
            <a:pPr algn="ctr"/>
            <a:r>
              <a:rPr lang="en-US" sz="1600" b="1" dirty="0">
                <a:latin typeface="Open Sans" panose="020B0606030504020204" pitchFamily="34" charset="0"/>
              </a:rPr>
              <a:t>Baldwin Wallace University </a:t>
            </a:r>
            <a:r>
              <a:rPr lang="en-US" sz="1600" dirty="0">
                <a:latin typeface="Open Sans" panose="020B0606030504020204" pitchFamily="34" charset="0"/>
              </a:rPr>
              <a:t>Thomas Campanella, </a:t>
            </a:r>
            <a:r>
              <a:rPr lang="en-US" sz="1600" dirty="0"/>
              <a:t>Healthcare Executive in Residence, Baldwin Wallace University</a:t>
            </a:r>
            <a:endParaRPr lang="en-US" sz="1600" i="1" dirty="0">
              <a:solidFill>
                <a:schemeClr val="accent1">
                  <a:lumMod val="95000"/>
                  <a:lumOff val="5000"/>
                </a:schemeClr>
              </a:solidFill>
            </a:endParaRPr>
          </a:p>
        </p:txBody>
      </p:sp>
      <p:sp>
        <p:nvSpPr>
          <p:cNvPr id="11" name="Rectangle 10"/>
          <p:cNvSpPr/>
          <p:nvPr/>
        </p:nvSpPr>
        <p:spPr>
          <a:xfrm>
            <a:off x="685800" y="3534311"/>
            <a:ext cx="7696200" cy="1169551"/>
          </a:xfrm>
          <a:prstGeom prst="rect">
            <a:avLst/>
          </a:prstGeom>
        </p:spPr>
        <p:txBody>
          <a:bodyPr wrap="square">
            <a:spAutoFit/>
          </a:bodyPr>
          <a:lstStyle/>
          <a:p>
            <a:pPr algn="ctr"/>
            <a:r>
              <a:rPr lang="en-US" sz="1600" b="1" dirty="0">
                <a:latin typeface="Open Sans" panose="020B0606030504020204" pitchFamily="34" charset="0"/>
              </a:rPr>
              <a:t>Facilitated and Moderated by: </a:t>
            </a:r>
            <a:endParaRPr lang="en-US" sz="1600" dirty="0">
              <a:latin typeface="Open Sans" panose="020B0606030504020204" pitchFamily="34" charset="0"/>
            </a:endParaRPr>
          </a:p>
          <a:p>
            <a:pPr algn="ctr"/>
            <a:r>
              <a:rPr lang="en-US" sz="1600" dirty="0">
                <a:latin typeface="Open Sans" panose="020B0606030504020204" pitchFamily="34" charset="0"/>
              </a:rPr>
              <a:t>Quadax</a:t>
            </a:r>
          </a:p>
          <a:p>
            <a:pPr algn="ctr"/>
            <a:endParaRPr lang="en-US" sz="1400" dirty="0">
              <a:latin typeface="Open Sans" panose="020B0606030504020204" pitchFamily="34" charset="0"/>
            </a:endParaRPr>
          </a:p>
          <a:p>
            <a:pPr algn="ctr"/>
            <a:r>
              <a:rPr lang="en-US" sz="1100" dirty="0"/>
              <a:t>Quadax helps clients gain holistic control to better manage and streamline the entire reimbursement process. Our clients spend less time fixing problems and more time pursuing the opportunities that move their organizations forward. </a:t>
            </a:r>
            <a:endParaRPr lang="en-US" sz="1050" i="1" dirty="0">
              <a:solidFill>
                <a:schemeClr val="accent1">
                  <a:lumMod val="95000"/>
                  <a:lumOff val="5000"/>
                </a:schemeClr>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1192947"/>
            <a:ext cx="1409700" cy="2114550"/>
          </a:xfrm>
          <a:prstGeom prst="rect">
            <a:avLst/>
          </a:prstGeom>
        </p:spPr>
      </p:pic>
    </p:spTree>
    <p:extLst>
      <p:ext uri="{BB962C8B-B14F-4D97-AF65-F5344CB8AC3E}">
        <p14:creationId xmlns:p14="http://schemas.microsoft.com/office/powerpoint/2010/main" val="19019255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524315"/>
          </a:xfrm>
          <a:prstGeom prst="rect">
            <a:avLst/>
          </a:prstGeom>
          <a:noFill/>
        </p:spPr>
        <p:txBody>
          <a:bodyPr wrap="square" rtlCol="0">
            <a:spAutoFit/>
          </a:bodyPr>
          <a:lstStyle/>
          <a:p>
            <a:pPr marL="285750" lvl="0" indent="-285750">
              <a:buFont typeface="Arial" panose="020B0604020202020204" pitchFamily="34" charset="0"/>
              <a:buChar char="•"/>
            </a:pPr>
            <a:r>
              <a:rPr lang="en-US" b="1" dirty="0">
                <a:solidFill>
                  <a:srgbClr val="0070C0"/>
                </a:solidFill>
              </a:rPr>
              <a:t>Medicare Advantage </a:t>
            </a:r>
            <a:r>
              <a:rPr lang="en-US" dirty="0"/>
              <a:t>should be </a:t>
            </a:r>
            <a:r>
              <a:rPr lang="en-US" b="1" dirty="0">
                <a:solidFill>
                  <a:srgbClr val="0070C0"/>
                </a:solidFill>
              </a:rPr>
              <a:t>strengthened</a:t>
            </a:r>
            <a:r>
              <a:rPr lang="en-US" dirty="0"/>
              <a:t>. The program has effectively </a:t>
            </a:r>
            <a:r>
              <a:rPr lang="en-US" b="1" dirty="0">
                <a:solidFill>
                  <a:srgbClr val="0070C0"/>
                </a:solidFill>
              </a:rPr>
              <a:t>adopted advanced value-based payment models</a:t>
            </a:r>
            <a:r>
              <a:rPr lang="en-US" dirty="0"/>
              <a:t>, although there is </a:t>
            </a:r>
            <a:r>
              <a:rPr lang="en-US" b="1" dirty="0">
                <a:solidFill>
                  <a:srgbClr val="0070C0"/>
                </a:solidFill>
              </a:rPr>
              <a:t>much more to do </a:t>
            </a:r>
            <a:r>
              <a:rPr lang="en-US" dirty="0"/>
              <a:t>in this area.</a:t>
            </a:r>
          </a:p>
          <a:p>
            <a:pPr lvl="0"/>
            <a:endParaRPr lang="en-US" dirty="0"/>
          </a:p>
          <a:p>
            <a:pPr marL="285750" lvl="0" indent="-285750">
              <a:buFont typeface="Arial" panose="020B0604020202020204" pitchFamily="34" charset="0"/>
              <a:buChar char="•"/>
            </a:pPr>
            <a:r>
              <a:rPr lang="en-US" b="1" dirty="0">
                <a:solidFill>
                  <a:srgbClr val="0070C0"/>
                </a:solidFill>
              </a:rPr>
              <a:t>CMS</a:t>
            </a:r>
            <a:r>
              <a:rPr lang="en-US" dirty="0"/>
              <a:t> should continue to </a:t>
            </a:r>
            <a:r>
              <a:rPr lang="en-US" b="1" dirty="0">
                <a:solidFill>
                  <a:srgbClr val="0070C0"/>
                </a:solidFill>
              </a:rPr>
              <a:t>increase flexibility </a:t>
            </a:r>
            <a:r>
              <a:rPr lang="en-US" b="1" dirty="0"/>
              <a:t>for </a:t>
            </a:r>
            <a:r>
              <a:rPr lang="en-US" b="1" dirty="0">
                <a:solidFill>
                  <a:srgbClr val="0070C0"/>
                </a:solidFill>
              </a:rPr>
              <a:t>Medicare Advantage </a:t>
            </a:r>
            <a:r>
              <a:rPr lang="en-US" dirty="0"/>
              <a:t>plans to </a:t>
            </a:r>
            <a:r>
              <a:rPr lang="en-US" b="1" dirty="0">
                <a:solidFill>
                  <a:srgbClr val="0070C0"/>
                </a:solidFill>
              </a:rPr>
              <a:t>design new benefit packages</a:t>
            </a:r>
            <a:r>
              <a:rPr lang="en-US" dirty="0"/>
              <a:t>, </a:t>
            </a:r>
            <a:r>
              <a:rPr lang="en-US" b="1" dirty="0">
                <a:solidFill>
                  <a:srgbClr val="0070C0"/>
                </a:solidFill>
              </a:rPr>
              <a:t>incentivize healthy choices</a:t>
            </a:r>
            <a:r>
              <a:rPr lang="en-US" dirty="0"/>
              <a:t>, and to </a:t>
            </a:r>
            <a:r>
              <a:rPr lang="en-US" b="1" dirty="0">
                <a:solidFill>
                  <a:srgbClr val="0070C0"/>
                </a:solidFill>
              </a:rPr>
              <a:t>address social determinants of health</a:t>
            </a:r>
            <a:r>
              <a:rPr lang="en-US" dirty="0"/>
              <a:t>. </a:t>
            </a:r>
          </a:p>
          <a:p>
            <a:pPr lvl="0"/>
            <a:endParaRPr lang="en-US" dirty="0"/>
          </a:p>
          <a:p>
            <a:pPr marL="285750" lvl="0" indent="-285750">
              <a:buFont typeface="Arial" panose="020B0604020202020204" pitchFamily="34" charset="0"/>
              <a:buChar char="•"/>
            </a:pPr>
            <a:r>
              <a:rPr lang="en-US" dirty="0"/>
              <a:t>As a result of </a:t>
            </a:r>
            <a:r>
              <a:rPr lang="en-US" b="1" dirty="0">
                <a:solidFill>
                  <a:srgbClr val="0070C0"/>
                </a:solidFill>
              </a:rPr>
              <a:t>budgetary challenges</a:t>
            </a:r>
            <a:r>
              <a:rPr lang="en-US" dirty="0"/>
              <a:t>, both the federal and state governments will be </a:t>
            </a:r>
            <a:r>
              <a:rPr lang="en-US" b="1" dirty="0">
                <a:solidFill>
                  <a:srgbClr val="0070C0"/>
                </a:solidFill>
              </a:rPr>
              <a:t>reducing capitated payment </a:t>
            </a:r>
            <a:r>
              <a:rPr lang="en-US" dirty="0"/>
              <a:t>with Medicare</a:t>
            </a:r>
          </a:p>
          <a:p>
            <a:pPr lvl="0"/>
            <a:r>
              <a:rPr lang="en-US" dirty="0"/>
              <a:t>     Advantage/Medicaid Managed Care plans and </a:t>
            </a:r>
            <a:r>
              <a:rPr lang="en-US" b="1" dirty="0">
                <a:solidFill>
                  <a:srgbClr val="0070C0"/>
                </a:solidFill>
              </a:rPr>
              <a:t>in turn</a:t>
            </a:r>
            <a:r>
              <a:rPr lang="en-US" dirty="0"/>
              <a:t>, these managed  </a:t>
            </a:r>
          </a:p>
          <a:p>
            <a:pPr lvl="0"/>
            <a:r>
              <a:rPr lang="en-US" dirty="0"/>
              <a:t>     care plans will pass along</a:t>
            </a:r>
            <a:r>
              <a:rPr lang="en-US" b="1" dirty="0">
                <a:solidFill>
                  <a:srgbClr val="0070C0"/>
                </a:solidFill>
              </a:rPr>
              <a:t> increased risk </a:t>
            </a:r>
            <a:r>
              <a:rPr lang="en-US" dirty="0"/>
              <a:t>(up/downside) </a:t>
            </a:r>
            <a:r>
              <a:rPr lang="en-US" b="1" dirty="0">
                <a:solidFill>
                  <a:srgbClr val="0070C0"/>
                </a:solidFill>
              </a:rPr>
              <a:t>to providers</a:t>
            </a:r>
            <a:r>
              <a:rPr lang="en-US" dirty="0"/>
              <a:t>.</a:t>
            </a:r>
          </a:p>
          <a:p>
            <a:pPr lvl="0"/>
            <a:endParaRPr lang="en-US" dirty="0"/>
          </a:p>
          <a:p>
            <a:pPr marL="285750" lvl="0" indent="-285750">
              <a:buFont typeface="Arial" panose="020B0604020202020204" pitchFamily="34" charset="0"/>
              <a:buChar char="•"/>
            </a:pPr>
            <a:r>
              <a:rPr lang="en-US" dirty="0"/>
              <a:t>All of which should </a:t>
            </a:r>
            <a:r>
              <a:rPr lang="en-US" b="1" dirty="0">
                <a:solidFill>
                  <a:srgbClr val="0070C0"/>
                </a:solidFill>
              </a:rPr>
              <a:t>accelerate</a:t>
            </a:r>
            <a:r>
              <a:rPr lang="en-US" dirty="0"/>
              <a:t> the </a:t>
            </a:r>
            <a:r>
              <a:rPr lang="en-US" b="1" dirty="0">
                <a:solidFill>
                  <a:srgbClr val="0070C0"/>
                </a:solidFill>
              </a:rPr>
              <a:t>transition</a:t>
            </a:r>
            <a:r>
              <a:rPr lang="en-US" dirty="0"/>
              <a:t> of our healthcare system to be more </a:t>
            </a:r>
            <a:r>
              <a:rPr lang="en-US" b="1" dirty="0">
                <a:solidFill>
                  <a:srgbClr val="0070C0"/>
                </a:solidFill>
              </a:rPr>
              <a:t>value-based</a:t>
            </a:r>
            <a:r>
              <a:rPr lang="en-US" dirty="0"/>
              <a:t>.</a:t>
            </a:r>
          </a:p>
          <a:p>
            <a:pPr lvl="1"/>
            <a:endParaRPr lang="en-US" dirty="0"/>
          </a:p>
        </p:txBody>
      </p:sp>
    </p:spTree>
    <p:extLst>
      <p:ext uri="{BB962C8B-B14F-4D97-AF65-F5344CB8AC3E}">
        <p14:creationId xmlns:p14="http://schemas.microsoft.com/office/powerpoint/2010/main" val="35265774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2308324"/>
          </a:xfrm>
          <a:prstGeom prst="rect">
            <a:avLst/>
          </a:prstGeom>
          <a:noFill/>
        </p:spPr>
        <p:txBody>
          <a:bodyPr wrap="square" rtlCol="0">
            <a:spAutoFit/>
          </a:bodyPr>
          <a:lstStyle/>
          <a:p>
            <a:pPr algn="ctr"/>
            <a:r>
              <a:rPr lang="en-US" sz="4800" dirty="0">
                <a:solidFill>
                  <a:schemeClr val="bg1"/>
                </a:solidFill>
              </a:rPr>
              <a:t>Why do you </a:t>
            </a:r>
            <a:r>
              <a:rPr lang="en-US" sz="4800" dirty="0" smtClean="0">
                <a:solidFill>
                  <a:schemeClr val="bg1"/>
                </a:solidFill>
              </a:rPr>
              <a:t>believe </a:t>
            </a:r>
            <a:r>
              <a:rPr lang="en-US" sz="4800" dirty="0">
                <a:solidFill>
                  <a:schemeClr val="bg1"/>
                </a:solidFill>
              </a:rPr>
              <a:t>the healthcare market is not competitive? </a:t>
            </a:r>
          </a:p>
        </p:txBody>
      </p:sp>
    </p:spTree>
    <p:extLst>
      <p:ext uri="{BB962C8B-B14F-4D97-AF65-F5344CB8AC3E}">
        <p14:creationId xmlns:p14="http://schemas.microsoft.com/office/powerpoint/2010/main" val="3631060142"/>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3170099"/>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A true </a:t>
            </a:r>
            <a:r>
              <a:rPr lang="en-US" sz="2000" b="1" dirty="0">
                <a:solidFill>
                  <a:srgbClr val="0070C0"/>
                </a:solidFill>
              </a:rPr>
              <a:t>market-based system </a:t>
            </a:r>
            <a:r>
              <a:rPr lang="en-US" sz="2000" dirty="0"/>
              <a:t>would:</a:t>
            </a:r>
          </a:p>
          <a:p>
            <a:pPr marL="914400" lvl="1" indent="-457200">
              <a:buFont typeface="+mj-lt"/>
              <a:buAutoNum type="arabicPeriod"/>
            </a:pPr>
            <a:r>
              <a:rPr lang="en-US" sz="2000" dirty="0"/>
              <a:t>Incent increased </a:t>
            </a:r>
            <a:r>
              <a:rPr lang="en-US" sz="2000" b="1" dirty="0">
                <a:solidFill>
                  <a:srgbClr val="0070C0"/>
                </a:solidFill>
              </a:rPr>
              <a:t>innovation</a:t>
            </a:r>
          </a:p>
          <a:p>
            <a:pPr marL="914400" lvl="1" indent="-457200">
              <a:buFont typeface="+mj-lt"/>
              <a:buAutoNum type="arabicPeriod"/>
            </a:pPr>
            <a:r>
              <a:rPr lang="en-US" sz="2000" b="1" dirty="0">
                <a:solidFill>
                  <a:srgbClr val="0070C0"/>
                </a:solidFill>
              </a:rPr>
              <a:t>Positively impact costs and quality </a:t>
            </a:r>
          </a:p>
          <a:p>
            <a:pPr marL="914400" lvl="1" indent="-457200">
              <a:buFont typeface="+mj-lt"/>
              <a:buAutoNum type="arabicPeriod"/>
            </a:pPr>
            <a:r>
              <a:rPr lang="en-US" sz="2000" b="1" dirty="0">
                <a:solidFill>
                  <a:srgbClr val="0070C0"/>
                </a:solidFill>
              </a:rPr>
              <a:t>Increase access to care </a:t>
            </a:r>
            <a:r>
              <a:rPr lang="en-US" sz="2000" dirty="0"/>
              <a:t>for most Americans</a:t>
            </a:r>
          </a:p>
          <a:p>
            <a:pPr lvl="1"/>
            <a:endParaRPr lang="en-US" sz="2000" dirty="0"/>
          </a:p>
          <a:p>
            <a:pPr marL="285750" indent="-285750">
              <a:buFont typeface="Arial" panose="020B0604020202020204" pitchFamily="34" charset="0"/>
              <a:buChar char="•"/>
            </a:pPr>
            <a:r>
              <a:rPr lang="en-US" sz="2000" dirty="0"/>
              <a:t>There are </a:t>
            </a:r>
            <a:r>
              <a:rPr lang="en-US" sz="2000" b="1" dirty="0">
                <a:solidFill>
                  <a:srgbClr val="0070C0"/>
                </a:solidFill>
              </a:rPr>
              <a:t>barriers</a:t>
            </a:r>
            <a:r>
              <a:rPr lang="en-US" sz="2000" dirty="0"/>
              <a:t> on both the </a:t>
            </a:r>
            <a:r>
              <a:rPr lang="en-US" sz="2000" b="1" dirty="0">
                <a:solidFill>
                  <a:srgbClr val="0070C0"/>
                </a:solidFill>
              </a:rPr>
              <a:t>supply</a:t>
            </a:r>
            <a:r>
              <a:rPr lang="en-US" sz="2000" dirty="0"/>
              <a:t> and </a:t>
            </a:r>
            <a:r>
              <a:rPr lang="en-US" sz="2000" b="1" dirty="0">
                <a:solidFill>
                  <a:srgbClr val="0070C0"/>
                </a:solidFill>
              </a:rPr>
              <a:t>demand side </a:t>
            </a:r>
            <a:r>
              <a:rPr lang="en-US" sz="2000" dirty="0"/>
              <a:t>of healthcare which are </a:t>
            </a:r>
            <a:r>
              <a:rPr lang="en-US" sz="2000" b="1" dirty="0">
                <a:solidFill>
                  <a:srgbClr val="0070C0"/>
                </a:solidFill>
              </a:rPr>
              <a:t>not allowing the market to work</a:t>
            </a:r>
            <a:r>
              <a:rPr lang="en-US" sz="2000" dirty="0"/>
              <a:t>. </a:t>
            </a:r>
          </a:p>
          <a:p>
            <a:pPr lvl="0"/>
            <a:endParaRPr lang="en-US" sz="2000" dirty="0"/>
          </a:p>
          <a:p>
            <a:pPr marL="285750" lvl="0" indent="-285750">
              <a:buFont typeface="Arial" panose="020B0604020202020204" pitchFamily="34" charset="0"/>
              <a:buChar char="•"/>
            </a:pPr>
            <a:r>
              <a:rPr lang="en-US" sz="2000" dirty="0"/>
              <a:t>HHS’s December 2018 Report </a:t>
            </a:r>
            <a:r>
              <a:rPr lang="en-US" sz="2000" b="1" dirty="0">
                <a:hlinkClick r:id="rId3"/>
              </a:rPr>
              <a:t>“Reforming America’s Healthcare System through Choice and Competition”</a:t>
            </a:r>
            <a:r>
              <a:rPr lang="en-US" sz="2000" b="1" dirty="0"/>
              <a:t> </a:t>
            </a:r>
            <a:endParaRPr lang="en-US" sz="2000" dirty="0"/>
          </a:p>
        </p:txBody>
      </p:sp>
    </p:spTree>
    <p:extLst>
      <p:ext uri="{BB962C8B-B14F-4D97-AF65-F5344CB8AC3E}">
        <p14:creationId xmlns:p14="http://schemas.microsoft.com/office/powerpoint/2010/main" val="32794576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3046988"/>
          </a:xfrm>
          <a:prstGeom prst="rect">
            <a:avLst/>
          </a:prstGeom>
          <a:noFill/>
        </p:spPr>
        <p:txBody>
          <a:bodyPr wrap="square" rtlCol="0">
            <a:spAutoFit/>
          </a:bodyPr>
          <a:lstStyle/>
          <a:p>
            <a:pPr algn="ctr"/>
            <a:r>
              <a:rPr lang="en-US" sz="4800" dirty="0">
                <a:solidFill>
                  <a:schemeClr val="bg1"/>
                </a:solidFill>
              </a:rPr>
              <a:t>Can you elaborate on your concerns about the lack of interoperability across the healthcare ecosystem? </a:t>
            </a:r>
          </a:p>
        </p:txBody>
      </p:sp>
    </p:spTree>
    <p:extLst>
      <p:ext uri="{BB962C8B-B14F-4D97-AF65-F5344CB8AC3E}">
        <p14:creationId xmlns:p14="http://schemas.microsoft.com/office/powerpoint/2010/main" val="2098515153"/>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678204"/>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The </a:t>
            </a:r>
            <a:r>
              <a:rPr lang="en-US" sz="2000" b="1" dirty="0">
                <a:solidFill>
                  <a:srgbClr val="0070C0"/>
                </a:solidFill>
              </a:rPr>
              <a:t>lack of interoperability </a:t>
            </a:r>
            <a:r>
              <a:rPr lang="en-US" sz="2000" dirty="0"/>
              <a:t>between our healthcare stakeholders has had a </a:t>
            </a:r>
            <a:r>
              <a:rPr lang="en-US" sz="2000" b="1" dirty="0">
                <a:solidFill>
                  <a:srgbClr val="0070C0"/>
                </a:solidFill>
              </a:rPr>
              <a:t>negative impact </a:t>
            </a:r>
            <a:r>
              <a:rPr lang="en-US" sz="2000" dirty="0"/>
              <a:t>on healthcare </a:t>
            </a:r>
            <a:r>
              <a:rPr lang="en-US" sz="2000" b="1" dirty="0">
                <a:solidFill>
                  <a:srgbClr val="0070C0"/>
                </a:solidFill>
              </a:rPr>
              <a:t>costs</a:t>
            </a:r>
            <a:r>
              <a:rPr lang="en-US" sz="2000" dirty="0"/>
              <a:t>, </a:t>
            </a:r>
            <a:r>
              <a:rPr lang="en-US" sz="2000" b="1" dirty="0">
                <a:solidFill>
                  <a:srgbClr val="0070C0"/>
                </a:solidFill>
              </a:rPr>
              <a:t>quality</a:t>
            </a:r>
            <a:r>
              <a:rPr lang="en-US" sz="2000" dirty="0"/>
              <a:t> and </a:t>
            </a:r>
            <a:r>
              <a:rPr lang="en-US" sz="2000" b="1" dirty="0">
                <a:solidFill>
                  <a:srgbClr val="0070C0"/>
                </a:solidFill>
              </a:rPr>
              <a:t>access to care </a:t>
            </a:r>
            <a:r>
              <a:rPr lang="en-US" sz="2000" dirty="0"/>
              <a:t>and was a </a:t>
            </a:r>
            <a:r>
              <a:rPr lang="en-US" sz="2000" b="1" dirty="0">
                <a:solidFill>
                  <a:srgbClr val="0070C0"/>
                </a:solidFill>
              </a:rPr>
              <a:t>key obstacle </a:t>
            </a:r>
            <a:r>
              <a:rPr lang="en-US" sz="2000" dirty="0"/>
              <a:t>to addressing the challenges relating to </a:t>
            </a:r>
            <a:r>
              <a:rPr lang="en-US" sz="2000" b="1" dirty="0">
                <a:solidFill>
                  <a:srgbClr val="0070C0"/>
                </a:solidFill>
              </a:rPr>
              <a:t>COVID-19</a:t>
            </a:r>
            <a:r>
              <a:rPr lang="en-US" sz="2000" dirty="0"/>
              <a:t> in our </a:t>
            </a:r>
            <a:r>
              <a:rPr lang="en-US" sz="2000" b="1" dirty="0">
                <a:solidFill>
                  <a:srgbClr val="0070C0"/>
                </a:solidFill>
              </a:rPr>
              <a:t>communities</a:t>
            </a:r>
            <a:r>
              <a:rPr lang="en-US" sz="2000" dirty="0"/>
              <a:t>.</a:t>
            </a:r>
          </a:p>
          <a:p>
            <a:pPr lvl="0"/>
            <a:endParaRPr lang="en-US" sz="2000" dirty="0"/>
          </a:p>
          <a:p>
            <a:pPr marL="285750" lvl="0" indent="-285750">
              <a:buFont typeface="Arial" panose="020B0604020202020204" pitchFamily="34" charset="0"/>
              <a:buChar char="•"/>
            </a:pPr>
            <a:r>
              <a:rPr lang="en-US" sz="2000" dirty="0"/>
              <a:t>The Administration needs to </a:t>
            </a:r>
            <a:r>
              <a:rPr lang="en-US" sz="2000" b="1" dirty="0">
                <a:solidFill>
                  <a:srgbClr val="0070C0"/>
                </a:solidFill>
              </a:rPr>
              <a:t>enforce</a:t>
            </a:r>
            <a:r>
              <a:rPr lang="en-US" sz="2000" dirty="0"/>
              <a:t> the </a:t>
            </a:r>
            <a:r>
              <a:rPr lang="en-US" sz="2000" b="1" dirty="0">
                <a:solidFill>
                  <a:srgbClr val="0070C0"/>
                </a:solidFill>
              </a:rPr>
              <a:t>CURES Act </a:t>
            </a:r>
            <a:r>
              <a:rPr lang="en-US" sz="2000" dirty="0"/>
              <a:t>to </a:t>
            </a:r>
            <a:r>
              <a:rPr lang="en-US" sz="2000" b="1" dirty="0">
                <a:solidFill>
                  <a:srgbClr val="0070C0"/>
                </a:solidFill>
              </a:rPr>
              <a:t>promote</a:t>
            </a:r>
            <a:r>
              <a:rPr lang="en-US" sz="2000" dirty="0"/>
              <a:t> greater </a:t>
            </a:r>
            <a:r>
              <a:rPr lang="en-US" sz="2000" b="1" dirty="0">
                <a:solidFill>
                  <a:srgbClr val="0070C0"/>
                </a:solidFill>
              </a:rPr>
              <a:t>interoperability</a:t>
            </a:r>
            <a:r>
              <a:rPr lang="en-US" sz="2000" dirty="0"/>
              <a:t>.</a:t>
            </a:r>
          </a:p>
          <a:p>
            <a:pPr lvl="0"/>
            <a:endParaRPr lang="en-US" sz="2000" dirty="0"/>
          </a:p>
          <a:p>
            <a:pPr marL="285750" lvl="0" indent="-285750">
              <a:buFont typeface="Arial" panose="020B0604020202020204" pitchFamily="34" charset="0"/>
              <a:buChar char="•"/>
            </a:pPr>
            <a:r>
              <a:rPr lang="en-US" sz="2000" dirty="0"/>
              <a:t>The Administration should also study our </a:t>
            </a:r>
            <a:r>
              <a:rPr lang="en-US" sz="2000" b="1" dirty="0">
                <a:solidFill>
                  <a:srgbClr val="0070C0"/>
                </a:solidFill>
              </a:rPr>
              <a:t>privacy rules </a:t>
            </a:r>
            <a:r>
              <a:rPr lang="en-US" sz="2000" dirty="0"/>
              <a:t>under </a:t>
            </a:r>
            <a:r>
              <a:rPr lang="en-US" sz="2000" b="1" dirty="0">
                <a:solidFill>
                  <a:srgbClr val="0070C0"/>
                </a:solidFill>
              </a:rPr>
              <a:t>HIPAA</a:t>
            </a:r>
            <a:r>
              <a:rPr lang="en-US" sz="2000" dirty="0"/>
              <a:t>, which while well intended may also </a:t>
            </a:r>
            <a:r>
              <a:rPr lang="en-US" sz="2000" b="1" dirty="0">
                <a:solidFill>
                  <a:srgbClr val="0070C0"/>
                </a:solidFill>
              </a:rPr>
              <a:t>impede</a:t>
            </a:r>
            <a:r>
              <a:rPr lang="en-US" sz="2000" dirty="0"/>
              <a:t> needed </a:t>
            </a:r>
            <a:r>
              <a:rPr lang="en-US" sz="2000" b="1" dirty="0">
                <a:solidFill>
                  <a:srgbClr val="0070C0"/>
                </a:solidFill>
              </a:rPr>
              <a:t>communication</a:t>
            </a:r>
            <a:r>
              <a:rPr lang="en-US" sz="2000" dirty="0"/>
              <a:t> between </a:t>
            </a:r>
            <a:r>
              <a:rPr lang="en-US" sz="2000" b="1" dirty="0">
                <a:solidFill>
                  <a:srgbClr val="0070C0"/>
                </a:solidFill>
              </a:rPr>
              <a:t>stakeholders</a:t>
            </a:r>
            <a:r>
              <a:rPr lang="en-US" sz="2000" dirty="0"/>
              <a:t> when attempting to positively </a:t>
            </a:r>
            <a:r>
              <a:rPr lang="en-US" sz="2000" b="1" dirty="0">
                <a:solidFill>
                  <a:srgbClr val="0070C0"/>
                </a:solidFill>
              </a:rPr>
              <a:t>address population health </a:t>
            </a:r>
            <a:r>
              <a:rPr lang="en-US" sz="2000" dirty="0"/>
              <a:t>and </a:t>
            </a:r>
            <a:r>
              <a:rPr lang="en-US" sz="2000" b="1" dirty="0">
                <a:solidFill>
                  <a:srgbClr val="0070C0"/>
                </a:solidFill>
              </a:rPr>
              <a:t>social determinants</a:t>
            </a:r>
            <a:r>
              <a:rPr lang="en-US" sz="2000" dirty="0"/>
              <a:t>.</a:t>
            </a:r>
          </a:p>
          <a:p>
            <a:pPr lvl="1"/>
            <a:endParaRPr lang="en-US" dirty="0"/>
          </a:p>
        </p:txBody>
      </p:sp>
    </p:spTree>
    <p:extLst>
      <p:ext uri="{BB962C8B-B14F-4D97-AF65-F5344CB8AC3E}">
        <p14:creationId xmlns:p14="http://schemas.microsoft.com/office/powerpoint/2010/main" val="29696595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133350"/>
            <a:ext cx="7619999" cy="4524315"/>
          </a:xfrm>
          <a:prstGeom prst="rect">
            <a:avLst/>
          </a:prstGeom>
          <a:noFill/>
        </p:spPr>
        <p:txBody>
          <a:bodyPr wrap="square" rtlCol="0">
            <a:spAutoFit/>
          </a:bodyPr>
          <a:lstStyle/>
          <a:p>
            <a:pPr algn="ctr"/>
            <a:r>
              <a:rPr lang="en-US" sz="4800" dirty="0">
                <a:solidFill>
                  <a:schemeClr val="bg1"/>
                </a:solidFill>
              </a:rPr>
              <a:t>How should our government be fostering a value-based system and population health with their policies, services and programs?</a:t>
            </a:r>
          </a:p>
        </p:txBody>
      </p:sp>
    </p:spTree>
    <p:extLst>
      <p:ext uri="{BB962C8B-B14F-4D97-AF65-F5344CB8AC3E}">
        <p14:creationId xmlns:p14="http://schemas.microsoft.com/office/powerpoint/2010/main" val="865253812"/>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62035"/>
            <a:ext cx="7696200" cy="4678204"/>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Per Economist, Kenneth Arrow: “When the </a:t>
            </a:r>
            <a:r>
              <a:rPr lang="en-US" sz="2000" b="1" i="1" dirty="0">
                <a:solidFill>
                  <a:srgbClr val="0070C0"/>
                </a:solidFill>
              </a:rPr>
              <a:t>market fails </a:t>
            </a:r>
            <a:r>
              <a:rPr lang="en-US" sz="2000" dirty="0"/>
              <a:t>to achieve </a:t>
            </a:r>
            <a:r>
              <a:rPr lang="en-US" sz="2000" b="1" i="1" dirty="0">
                <a:solidFill>
                  <a:srgbClr val="0070C0"/>
                </a:solidFill>
              </a:rPr>
              <a:t>optimal state</a:t>
            </a:r>
            <a:r>
              <a:rPr lang="en-US" sz="2000" dirty="0"/>
              <a:t>, society will, to some extent recognize the </a:t>
            </a:r>
            <a:r>
              <a:rPr lang="en-US" sz="2000" b="1" dirty="0">
                <a:solidFill>
                  <a:srgbClr val="0070C0"/>
                </a:solidFill>
              </a:rPr>
              <a:t>gap</a:t>
            </a:r>
            <a:r>
              <a:rPr lang="en-US" sz="2000" dirty="0"/>
              <a:t>, and </a:t>
            </a:r>
            <a:r>
              <a:rPr lang="en-US" sz="2000" b="1" i="1" dirty="0">
                <a:solidFill>
                  <a:srgbClr val="0070C0"/>
                </a:solidFill>
              </a:rPr>
              <a:t>non-market</a:t>
            </a:r>
            <a:r>
              <a:rPr lang="en-US" sz="2000" b="1" dirty="0">
                <a:solidFill>
                  <a:srgbClr val="0070C0"/>
                </a:solidFill>
              </a:rPr>
              <a:t> institutions </a:t>
            </a:r>
            <a:r>
              <a:rPr lang="en-US" sz="2000" dirty="0"/>
              <a:t>(public/non-profit) will arise attempting to </a:t>
            </a:r>
            <a:r>
              <a:rPr lang="en-US" sz="2000" b="1" dirty="0">
                <a:solidFill>
                  <a:srgbClr val="0070C0"/>
                </a:solidFill>
              </a:rPr>
              <a:t>bridge it</a:t>
            </a:r>
            <a:r>
              <a:rPr lang="en-US" sz="2000" dirty="0"/>
              <a:t>.”</a:t>
            </a:r>
          </a:p>
          <a:p>
            <a:pPr lvl="0"/>
            <a:endParaRPr lang="en-US" sz="2000" dirty="0"/>
          </a:p>
          <a:p>
            <a:pPr marL="285750" lvl="0" indent="-285750">
              <a:buFont typeface="Arial" panose="020B0604020202020204" pitchFamily="34" charset="0"/>
              <a:buChar char="•"/>
            </a:pPr>
            <a:r>
              <a:rPr lang="en-US" sz="2000" dirty="0"/>
              <a:t>The </a:t>
            </a:r>
            <a:r>
              <a:rPr lang="en-US" sz="2000" b="1" dirty="0">
                <a:solidFill>
                  <a:srgbClr val="0070C0"/>
                </a:solidFill>
              </a:rPr>
              <a:t>market system </a:t>
            </a:r>
            <a:r>
              <a:rPr lang="en-US" sz="2000" dirty="0"/>
              <a:t>does not effectively include the </a:t>
            </a:r>
            <a:r>
              <a:rPr lang="en-US" sz="2000" b="1" dirty="0">
                <a:solidFill>
                  <a:srgbClr val="0070C0"/>
                </a:solidFill>
              </a:rPr>
              <a:t>have-nots</a:t>
            </a:r>
            <a:r>
              <a:rPr lang="en-US" sz="2000" dirty="0"/>
              <a:t>, and it is a </a:t>
            </a:r>
            <a:r>
              <a:rPr lang="en-US" sz="2000" b="1" dirty="0">
                <a:solidFill>
                  <a:srgbClr val="0070C0"/>
                </a:solidFill>
              </a:rPr>
              <a:t>role of government </a:t>
            </a:r>
            <a:r>
              <a:rPr lang="en-US" sz="2000" dirty="0"/>
              <a:t>and </a:t>
            </a:r>
            <a:r>
              <a:rPr lang="en-US" sz="2000" b="1" dirty="0">
                <a:solidFill>
                  <a:srgbClr val="0070C0"/>
                </a:solidFill>
              </a:rPr>
              <a:t>society</a:t>
            </a:r>
            <a:r>
              <a:rPr lang="en-US" sz="2000" dirty="0"/>
              <a:t> to insert themselves to </a:t>
            </a:r>
            <a:r>
              <a:rPr lang="en-US" sz="2000" b="1" dirty="0">
                <a:solidFill>
                  <a:srgbClr val="0070C0"/>
                </a:solidFill>
              </a:rPr>
              <a:t>address these issues </a:t>
            </a:r>
            <a:r>
              <a:rPr lang="en-US" sz="2000" dirty="0"/>
              <a:t>through initiatives such as </a:t>
            </a:r>
            <a:r>
              <a:rPr lang="en-US" sz="2000" b="1" dirty="0">
                <a:solidFill>
                  <a:srgbClr val="0070C0"/>
                </a:solidFill>
              </a:rPr>
              <a:t>Medicaid expansion</a:t>
            </a:r>
            <a:r>
              <a:rPr lang="en-US" sz="2000" dirty="0"/>
              <a:t>. </a:t>
            </a:r>
          </a:p>
          <a:p>
            <a:pPr lvl="0"/>
            <a:endParaRPr lang="en-US" sz="2000" dirty="0"/>
          </a:p>
          <a:p>
            <a:pPr marL="285750" lvl="0" indent="-285750">
              <a:buFont typeface="Arial" panose="020B0604020202020204" pitchFamily="34" charset="0"/>
              <a:buChar char="•"/>
            </a:pPr>
            <a:r>
              <a:rPr lang="en-US" sz="2000" dirty="0"/>
              <a:t>The </a:t>
            </a:r>
            <a:r>
              <a:rPr lang="en-US" sz="2000" b="1" dirty="0">
                <a:solidFill>
                  <a:srgbClr val="0070C0"/>
                </a:solidFill>
              </a:rPr>
              <a:t>government</a:t>
            </a:r>
            <a:r>
              <a:rPr lang="en-US" sz="2000" dirty="0"/>
              <a:t> also has a role to </a:t>
            </a:r>
            <a:r>
              <a:rPr lang="en-US" sz="2000" b="1" dirty="0">
                <a:solidFill>
                  <a:srgbClr val="0070C0"/>
                </a:solidFill>
              </a:rPr>
              <a:t>facilitate</a:t>
            </a:r>
            <a:r>
              <a:rPr lang="en-US" sz="2000" dirty="0"/>
              <a:t> increased </a:t>
            </a:r>
            <a:r>
              <a:rPr lang="en-US" sz="2000" b="1" dirty="0">
                <a:solidFill>
                  <a:srgbClr val="0070C0"/>
                </a:solidFill>
              </a:rPr>
              <a:t>provider transparency </a:t>
            </a:r>
            <a:r>
              <a:rPr lang="en-US" sz="2000" dirty="0"/>
              <a:t>in the market and ensure </a:t>
            </a:r>
            <a:r>
              <a:rPr lang="en-US" sz="2000" b="1" dirty="0">
                <a:solidFill>
                  <a:srgbClr val="0070C0"/>
                </a:solidFill>
              </a:rPr>
              <a:t>barriers</a:t>
            </a:r>
            <a:r>
              <a:rPr lang="en-US" sz="2000" dirty="0"/>
              <a:t> </a:t>
            </a:r>
            <a:r>
              <a:rPr lang="en-US" sz="2000" b="1" dirty="0">
                <a:solidFill>
                  <a:srgbClr val="0070C0"/>
                </a:solidFill>
              </a:rPr>
              <a:t>preventing competitive provider markets </a:t>
            </a:r>
            <a:r>
              <a:rPr lang="en-US" sz="2000" dirty="0"/>
              <a:t>from occurring at the local level are </a:t>
            </a:r>
            <a:r>
              <a:rPr lang="en-US" sz="2000" b="1" dirty="0">
                <a:solidFill>
                  <a:srgbClr val="0070C0"/>
                </a:solidFill>
              </a:rPr>
              <a:t>eliminated</a:t>
            </a:r>
            <a:r>
              <a:rPr lang="en-US" sz="2000" dirty="0"/>
              <a:t>. </a:t>
            </a:r>
          </a:p>
          <a:p>
            <a:pPr lvl="1"/>
            <a:endParaRPr lang="en-US" dirty="0"/>
          </a:p>
        </p:txBody>
      </p:sp>
    </p:spTree>
    <p:extLst>
      <p:ext uri="{BB962C8B-B14F-4D97-AF65-F5344CB8AC3E}">
        <p14:creationId xmlns:p14="http://schemas.microsoft.com/office/powerpoint/2010/main" val="13434389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9364"/>
            <a:ext cx="7886700" cy="812843"/>
          </a:xfrm>
        </p:spPr>
        <p:txBody>
          <a:bodyPr/>
          <a:lstStyle/>
          <a:p>
            <a:r>
              <a:rPr lang="en-US" b="1" dirty="0">
                <a:latin typeface="Helvetica" pitchFamily="2" charset="0"/>
              </a:rPr>
              <a:t>How Can We Help?</a:t>
            </a:r>
          </a:p>
        </p:txBody>
      </p:sp>
      <p:sp>
        <p:nvSpPr>
          <p:cNvPr id="3" name="Content Placeholder 2"/>
          <p:cNvSpPr>
            <a:spLocks noGrp="1"/>
          </p:cNvSpPr>
          <p:nvPr>
            <p:ph sz="half" idx="1"/>
          </p:nvPr>
        </p:nvSpPr>
        <p:spPr>
          <a:xfrm>
            <a:off x="763732" y="1185705"/>
            <a:ext cx="7431305" cy="3263504"/>
          </a:xfrm>
        </p:spPr>
        <p:txBody>
          <a:bodyPr vert="horz" lIns="68580" tIns="34290" rIns="68580" bIns="34290" rtlCol="0" anchor="t">
            <a:normAutofit fontScale="85000" lnSpcReduction="20000"/>
          </a:bodyPr>
          <a:lstStyle/>
          <a:p>
            <a:pPr marL="0" indent="0">
              <a:buNone/>
            </a:pPr>
            <a:r>
              <a:rPr lang="en-US" dirty="0">
                <a:latin typeface="Calibri"/>
                <a:cs typeface="Calibri"/>
              </a:rPr>
              <a:t>Baldwin Wallace University has the resources to catapult your business to the next level.  We work with you to align your business goals with solutions.</a:t>
            </a:r>
            <a:endParaRPr lang="en-US" dirty="0"/>
          </a:p>
          <a:p>
            <a:pPr marL="0" indent="0">
              <a:buNone/>
            </a:pPr>
            <a:endParaRPr lang="en-US" dirty="0"/>
          </a:p>
          <a:p>
            <a:r>
              <a:rPr lang="en-US" sz="1500" dirty="0">
                <a:solidFill>
                  <a:schemeClr val="bg2">
                    <a:lumMod val="25000"/>
                  </a:schemeClr>
                </a:solidFill>
                <a:latin typeface="Helvetica"/>
                <a:cs typeface="Helvetica"/>
              </a:rPr>
              <a:t>Consulting</a:t>
            </a:r>
          </a:p>
          <a:p>
            <a:r>
              <a:rPr lang="en-US" sz="1500" dirty="0">
                <a:solidFill>
                  <a:schemeClr val="bg2">
                    <a:lumMod val="25000"/>
                  </a:schemeClr>
                </a:solidFill>
                <a:latin typeface="Helvetica"/>
                <a:cs typeface="Calibri"/>
              </a:rPr>
              <a:t>Degreed Programs</a:t>
            </a:r>
            <a:endParaRPr lang="en-US" dirty="0">
              <a:solidFill>
                <a:schemeClr val="bg2">
                  <a:lumMod val="25000"/>
                </a:schemeClr>
              </a:solidFill>
            </a:endParaRPr>
          </a:p>
          <a:p>
            <a:r>
              <a:rPr lang="en-US" sz="1500" dirty="0">
                <a:solidFill>
                  <a:schemeClr val="bg2">
                    <a:lumMod val="25000"/>
                  </a:schemeClr>
                </a:solidFill>
                <a:latin typeface="Helvetica"/>
                <a:cs typeface="Helvetica"/>
              </a:rPr>
              <a:t>Industry Certifications</a:t>
            </a:r>
            <a:endParaRPr lang="en-US" sz="1500" dirty="0">
              <a:solidFill>
                <a:schemeClr val="bg2">
                  <a:lumMod val="25000"/>
                </a:schemeClr>
              </a:solidFill>
              <a:latin typeface="Helvetica"/>
              <a:cs typeface="Calibri"/>
            </a:endParaRPr>
          </a:p>
          <a:p>
            <a:r>
              <a:rPr lang="en-US" sz="1500" dirty="0">
                <a:solidFill>
                  <a:schemeClr val="bg2">
                    <a:lumMod val="25000"/>
                  </a:schemeClr>
                </a:solidFill>
                <a:latin typeface="Helvetica"/>
                <a:cs typeface="Helvetica"/>
              </a:rPr>
              <a:t>Internships/Pipeline Development</a:t>
            </a:r>
          </a:p>
          <a:p>
            <a:r>
              <a:rPr lang="en-US" sz="1500" dirty="0">
                <a:solidFill>
                  <a:schemeClr val="bg2">
                    <a:lumMod val="25000"/>
                  </a:schemeClr>
                </a:solidFill>
                <a:latin typeface="Helvetica"/>
                <a:cs typeface="Calibri"/>
              </a:rPr>
              <a:t>Professional Talent Development</a:t>
            </a:r>
            <a:endParaRPr lang="en-US" dirty="0">
              <a:solidFill>
                <a:schemeClr val="bg2">
                  <a:lumMod val="25000"/>
                </a:schemeClr>
              </a:solidFill>
              <a:latin typeface="Helvetica"/>
              <a:cs typeface="Calibri"/>
            </a:endParaRPr>
          </a:p>
          <a:p>
            <a:r>
              <a:rPr lang="en-US" sz="1500" dirty="0">
                <a:solidFill>
                  <a:schemeClr val="bg2">
                    <a:lumMod val="25000"/>
                  </a:schemeClr>
                </a:solidFill>
                <a:latin typeface="Helvetica"/>
                <a:cs typeface="Calibri"/>
              </a:rPr>
              <a:t>Project Work</a:t>
            </a:r>
          </a:p>
          <a:p>
            <a:r>
              <a:rPr lang="en-US" sz="1500" dirty="0">
                <a:solidFill>
                  <a:schemeClr val="bg2">
                    <a:lumMod val="25000"/>
                  </a:schemeClr>
                </a:solidFill>
                <a:latin typeface="Helvetica"/>
                <a:cs typeface="Helvetica"/>
              </a:rPr>
              <a:t>Research</a:t>
            </a:r>
          </a:p>
          <a:p>
            <a:r>
              <a:rPr lang="en-US" sz="1500" dirty="0">
                <a:solidFill>
                  <a:schemeClr val="bg2">
                    <a:lumMod val="25000"/>
                  </a:schemeClr>
                </a:solidFill>
                <a:latin typeface="Helvetica"/>
                <a:cs typeface="Calibri"/>
              </a:rPr>
              <a:t>Speakers/Topical Experts</a:t>
            </a:r>
            <a:endParaRPr lang="en-US" dirty="0">
              <a:solidFill>
                <a:schemeClr val="bg2">
                  <a:lumMod val="25000"/>
                </a:schemeClr>
              </a:solidFill>
            </a:endParaRPr>
          </a:p>
          <a:p>
            <a:endParaRPr lang="en-US" sz="1500" dirty="0">
              <a:solidFill>
                <a:schemeClr val="bg2">
                  <a:lumMod val="25000"/>
                </a:schemeClr>
              </a:solidFill>
              <a:latin typeface="Helvetica" pitchFamily="2" charset="0"/>
            </a:endParaRPr>
          </a:p>
          <a:p>
            <a:pPr marL="0" indent="0">
              <a:buNone/>
            </a:pPr>
            <a:endParaRPr lang="en-US" dirty="0">
              <a:solidFill>
                <a:srgbClr val="5F5F5F"/>
              </a:solidFill>
              <a:latin typeface="Helvetica" pitchFamily="2" charset="0"/>
            </a:endParaRPr>
          </a:p>
        </p:txBody>
      </p:sp>
      <p:sp>
        <p:nvSpPr>
          <p:cNvPr id="5" name="TextBox 4">
            <a:extLst>
              <a:ext uri="{FF2B5EF4-FFF2-40B4-BE49-F238E27FC236}">
                <a16:creationId xmlns:a16="http://schemas.microsoft.com/office/drawing/2014/main" id="{830F08E1-1893-40E5-A9BC-9A534ACA9DCD}"/>
              </a:ext>
            </a:extLst>
          </p:cNvPr>
          <p:cNvSpPr txBox="1"/>
          <p:nvPr/>
        </p:nvSpPr>
        <p:spPr>
          <a:xfrm>
            <a:off x="7077723" y="372862"/>
            <a:ext cx="1724488" cy="300082"/>
          </a:xfrm>
          <a:prstGeom prst="rect">
            <a:avLst/>
          </a:prstGeom>
          <a:solidFill>
            <a:srgbClr val="174479"/>
          </a:solidFill>
        </p:spPr>
        <p:txBody>
          <a:bodyPr wrap="square" rtlCol="0">
            <a:spAutoFit/>
          </a:bodyPr>
          <a:lstStyle/>
          <a:p>
            <a:pPr defTabSz="685800">
              <a:defRPr/>
            </a:pPr>
            <a:endParaRPr lang="en-US" sz="1350" dirty="0">
              <a:solidFill>
                <a:prstClr val="black"/>
              </a:solidFill>
              <a:latin typeface="Calibri" panose="020F0502020204030204"/>
            </a:endParaRPr>
          </a:p>
        </p:txBody>
      </p:sp>
      <p:sp>
        <p:nvSpPr>
          <p:cNvPr id="6" name="TextBox 5">
            <a:extLst>
              <a:ext uri="{FF2B5EF4-FFF2-40B4-BE49-F238E27FC236}">
                <a16:creationId xmlns:a16="http://schemas.microsoft.com/office/drawing/2014/main" id="{C0559784-B92E-4AE4-8C24-2BAAD48CC70F}"/>
              </a:ext>
            </a:extLst>
          </p:cNvPr>
          <p:cNvSpPr txBox="1"/>
          <p:nvPr/>
        </p:nvSpPr>
        <p:spPr>
          <a:xfrm>
            <a:off x="0" y="4691356"/>
            <a:ext cx="9144000" cy="369332"/>
          </a:xfrm>
          <a:prstGeom prst="rect">
            <a:avLst/>
          </a:prstGeom>
          <a:solidFill>
            <a:srgbClr val="174479"/>
          </a:solidFill>
        </p:spPr>
        <p:txBody>
          <a:bodyPr wrap="square" rtlCol="0">
            <a:spAutoFit/>
          </a:bodyPr>
          <a:lstStyle/>
          <a:p>
            <a:pPr defTabSz="685800">
              <a:defRPr/>
            </a:pPr>
            <a:r>
              <a:rPr lang="en-US" b="1" dirty="0">
                <a:solidFill>
                  <a:prstClr val="white"/>
                </a:solidFill>
                <a:latin typeface="Calibri" panose="020F0502020204030204"/>
              </a:rPr>
              <a:t>	(440) 826-2253		     clking@bw.edu			 bw.edu/cpd</a:t>
            </a:r>
          </a:p>
        </p:txBody>
      </p:sp>
      <p:pic>
        <p:nvPicPr>
          <p:cNvPr id="8" name="Picture 7" descr="A picture containing food&#10;&#10;Description automatically generated">
            <a:extLst>
              <a:ext uri="{FF2B5EF4-FFF2-40B4-BE49-F238E27FC236}">
                <a16:creationId xmlns:a16="http://schemas.microsoft.com/office/drawing/2014/main" id="{D3985171-C6DD-4E70-AD7F-35CC41712D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33444" y="3187327"/>
            <a:ext cx="1163995" cy="1159115"/>
          </a:xfrm>
          <a:prstGeom prst="rect">
            <a:avLst/>
          </a:prstGeom>
        </p:spPr>
      </p:pic>
    </p:spTree>
    <p:extLst>
      <p:ext uri="{BB962C8B-B14F-4D97-AF65-F5344CB8AC3E}">
        <p14:creationId xmlns:p14="http://schemas.microsoft.com/office/powerpoint/2010/main" val="4782084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666750"/>
            <a:ext cx="6851591" cy="3657600"/>
          </a:xfrm>
        </p:spPr>
        <p:txBody>
          <a:bodyPr>
            <a:noAutofit/>
          </a:bodyPr>
          <a:lstStyle/>
          <a:p>
            <a:pPr algn="ctr"/>
            <a:r>
              <a:rPr lang="en-US" sz="4800" dirty="0"/>
              <a:t>Questions?</a:t>
            </a:r>
            <a:br>
              <a:rPr lang="en-US" sz="4800" dirty="0"/>
            </a:br>
            <a:r>
              <a:rPr lang="en-US" sz="2000" dirty="0"/>
              <a:t/>
            </a:r>
            <a:br>
              <a:rPr lang="en-US" sz="2000" dirty="0"/>
            </a:br>
            <a:r>
              <a:rPr lang="en-US" sz="2000" b="1" dirty="0"/>
              <a:t>Thomas Campanella </a:t>
            </a:r>
            <a:br>
              <a:rPr lang="en-US" sz="2000" b="1" dirty="0"/>
            </a:br>
            <a:r>
              <a:rPr lang="en-US" sz="2000" dirty="0">
                <a:solidFill>
                  <a:schemeClr val="bg1"/>
                </a:solidFill>
              </a:rPr>
              <a:t>Email: </a:t>
            </a:r>
            <a:r>
              <a:rPr lang="en-US" sz="2000" b="1" u="sng" dirty="0">
                <a:solidFill>
                  <a:schemeClr val="bg1"/>
                </a:solidFill>
                <a:hlinkClick r:id="rId2"/>
              </a:rPr>
              <a:t>tcamp@bw.edu</a:t>
            </a:r>
            <a:r>
              <a:rPr lang="en-US" sz="2000" b="1" dirty="0">
                <a:solidFill>
                  <a:schemeClr val="bg1"/>
                </a:solidFill>
              </a:rPr>
              <a:t> </a:t>
            </a:r>
            <a:br>
              <a:rPr lang="en-US" sz="2000" b="1" dirty="0">
                <a:solidFill>
                  <a:schemeClr val="bg1"/>
                </a:solidFill>
              </a:rPr>
            </a:br>
            <a:r>
              <a:rPr lang="en-US" sz="2000" b="1" dirty="0">
                <a:solidFill>
                  <a:schemeClr val="bg1"/>
                </a:solidFill>
              </a:rPr>
              <a:t>LinkedIn:</a:t>
            </a:r>
            <a:r>
              <a:rPr lang="en-US" sz="2000" b="1" u="sng" dirty="0">
                <a:solidFill>
                  <a:schemeClr val="bg1"/>
                </a:solidFill>
                <a:hlinkClick r:id="rId3"/>
              </a:rPr>
              <a:t>linkedin.com/in/thomascampanella/ </a:t>
            </a:r>
            <a:r>
              <a:rPr lang="en-US" sz="4800" b="1" dirty="0">
                <a:solidFill>
                  <a:schemeClr val="bg1"/>
                </a:solidFill>
              </a:rPr>
              <a:t> </a:t>
            </a:r>
            <a:r>
              <a:rPr lang="en-US" sz="2000" b="1" dirty="0">
                <a:solidFill>
                  <a:schemeClr val="bg1"/>
                </a:solidFill>
              </a:rPr>
              <a:t>Krystin Jarrell</a:t>
            </a:r>
            <a:r>
              <a:rPr lang="en-US" sz="2800" b="1" dirty="0">
                <a:solidFill>
                  <a:schemeClr val="bg1"/>
                </a:solidFill>
              </a:rPr>
              <a:t/>
            </a:r>
            <a:br>
              <a:rPr lang="en-US" sz="2800" b="1" dirty="0">
                <a:solidFill>
                  <a:schemeClr val="bg1"/>
                </a:solidFill>
              </a:rPr>
            </a:br>
            <a:r>
              <a:rPr lang="en-US" sz="2000" dirty="0">
                <a:solidFill>
                  <a:schemeClr val="bg1"/>
                </a:solidFill>
              </a:rPr>
              <a:t>Email:	</a:t>
            </a:r>
            <a:r>
              <a:rPr lang="en-US" sz="2000" dirty="0">
                <a:solidFill>
                  <a:schemeClr val="bg1"/>
                </a:solidFill>
                <a:hlinkClick r:id="rId4"/>
              </a:rPr>
              <a:t>krystinjarrell@Quadax.com</a:t>
            </a:r>
            <a:r>
              <a:rPr lang="en-US" sz="2000" dirty="0"/>
              <a:t/>
            </a:r>
            <a:br>
              <a:rPr lang="en-US" sz="2000" dirty="0"/>
            </a:br>
            <a:r>
              <a:rPr lang="en-US" sz="2800" dirty="0"/>
              <a:t/>
            </a:r>
            <a:br>
              <a:rPr lang="en-US" sz="2800" dirty="0"/>
            </a:br>
            <a:r>
              <a:rPr lang="en-US" sz="4400" dirty="0"/>
              <a:t>Thank you!</a:t>
            </a:r>
          </a:p>
        </p:txBody>
      </p:sp>
    </p:spTree>
    <p:extLst>
      <p:ext uri="{BB962C8B-B14F-4D97-AF65-F5344CB8AC3E}">
        <p14:creationId xmlns:p14="http://schemas.microsoft.com/office/powerpoint/2010/main" val="4155565456"/>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896362"/>
            <a:ext cx="7696199" cy="1508105"/>
          </a:xfrm>
          <a:prstGeom prst="rect">
            <a:avLst/>
          </a:prstGeom>
          <a:noFill/>
        </p:spPr>
        <p:txBody>
          <a:bodyPr wrap="square" rtlCol="0">
            <a:spAutoFit/>
          </a:bodyPr>
          <a:lstStyle/>
          <a:p>
            <a:pPr algn="ctr"/>
            <a:r>
              <a:rPr lang="en-US" sz="4800" dirty="0">
                <a:solidFill>
                  <a:schemeClr val="bg1"/>
                </a:solidFill>
              </a:rPr>
              <a:t>RESOURCES</a:t>
            </a:r>
          </a:p>
          <a:p>
            <a:pPr algn="ctr"/>
            <a:endParaRPr lang="en-US" sz="4400" dirty="0">
              <a:solidFill>
                <a:schemeClr val="bg1"/>
              </a:solidFill>
            </a:endParaRPr>
          </a:p>
        </p:txBody>
      </p:sp>
      <p:sp>
        <p:nvSpPr>
          <p:cNvPr id="3" name="TextBox 2"/>
          <p:cNvSpPr txBox="1"/>
          <p:nvPr/>
        </p:nvSpPr>
        <p:spPr>
          <a:xfrm>
            <a:off x="685801" y="1885950"/>
            <a:ext cx="7696199" cy="1754326"/>
          </a:xfrm>
          <a:prstGeom prst="rect">
            <a:avLst/>
          </a:prstGeom>
          <a:noFill/>
        </p:spPr>
        <p:txBody>
          <a:bodyPr wrap="square" rtlCol="0">
            <a:spAutoFit/>
          </a:bodyPr>
          <a:lstStyle/>
          <a:p>
            <a:r>
              <a:rPr lang="en-US" dirty="0">
                <a:solidFill>
                  <a:schemeClr val="bg1"/>
                </a:solidFill>
              </a:rPr>
              <a:t>HHS’s December 2018 Report </a:t>
            </a:r>
            <a:r>
              <a:rPr lang="en-US" b="1" dirty="0">
                <a:solidFill>
                  <a:schemeClr val="bg1"/>
                </a:solidFill>
                <a:hlinkClick r:id="rId3"/>
              </a:rPr>
              <a:t>“Reforming America’s Healthcare System through Choice and Competition”</a:t>
            </a:r>
            <a:endParaRPr lang="en-US" b="1" dirty="0">
              <a:solidFill>
                <a:schemeClr val="bg1"/>
              </a:solidFill>
            </a:endParaRPr>
          </a:p>
          <a:p>
            <a:endParaRPr lang="en-US" b="1" dirty="0">
              <a:solidFill>
                <a:schemeClr val="bg1"/>
              </a:solidFill>
            </a:endParaRPr>
          </a:p>
          <a:p>
            <a:r>
              <a:rPr lang="en-US" u="sng" dirty="0">
                <a:hlinkClick r:id="rId4"/>
              </a:rPr>
              <a:t>World Cat</a:t>
            </a:r>
            <a:endParaRPr lang="en-US" u="sng" dirty="0"/>
          </a:p>
          <a:p>
            <a:endParaRPr lang="en-US" u="sng" dirty="0">
              <a:solidFill>
                <a:schemeClr val="bg1"/>
              </a:solidFill>
            </a:endParaRPr>
          </a:p>
          <a:p>
            <a:r>
              <a:rPr lang="en-US" u="sng" dirty="0">
                <a:hlinkClick r:id="rId5"/>
              </a:rPr>
              <a:t>Harvard Busines Review</a:t>
            </a:r>
            <a:endParaRPr lang="en-US" dirty="0">
              <a:solidFill>
                <a:schemeClr val="bg1"/>
              </a:solidFill>
            </a:endParaRPr>
          </a:p>
        </p:txBody>
      </p:sp>
    </p:spTree>
    <p:extLst>
      <p:ext uri="{BB962C8B-B14F-4D97-AF65-F5344CB8AC3E}">
        <p14:creationId xmlns:p14="http://schemas.microsoft.com/office/powerpoint/2010/main" val="112741457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438150"/>
            <a:ext cx="7696199" cy="4247317"/>
          </a:xfrm>
          <a:prstGeom prst="rect">
            <a:avLst/>
          </a:prstGeom>
          <a:noFill/>
        </p:spPr>
        <p:txBody>
          <a:bodyPr wrap="square" rtlCol="0">
            <a:spAutoFit/>
          </a:bodyPr>
          <a:lstStyle/>
          <a:p>
            <a:pPr algn="ctr"/>
            <a:r>
              <a:rPr lang="en-US" sz="5400" dirty="0">
                <a:solidFill>
                  <a:schemeClr val="bg1"/>
                </a:solidFill>
              </a:rPr>
              <a:t>What are the key elements in developing a comprehensive approach to health policy?</a:t>
            </a:r>
          </a:p>
        </p:txBody>
      </p:sp>
    </p:spTree>
    <p:extLst>
      <p:ext uri="{BB962C8B-B14F-4D97-AF65-F5344CB8AC3E}">
        <p14:creationId xmlns:p14="http://schemas.microsoft.com/office/powerpoint/2010/main" val="414440167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534233"/>
            <a:ext cx="8077200" cy="4247317"/>
          </a:xfrm>
          <a:prstGeom prst="rect">
            <a:avLst/>
          </a:prstGeom>
          <a:noFill/>
        </p:spPr>
        <p:txBody>
          <a:bodyPr wrap="square" rtlCol="0">
            <a:spAutoFit/>
          </a:bodyPr>
          <a:lstStyle/>
          <a:p>
            <a:pPr marL="285750" lvl="0" indent="-285750" fontAlgn="base">
              <a:buFont typeface="Arial" panose="020B0604020202020204" pitchFamily="34" charset="0"/>
              <a:buChar char="•"/>
            </a:pPr>
            <a:r>
              <a:rPr lang="en-US" dirty="0"/>
              <a:t>A </a:t>
            </a:r>
            <a:r>
              <a:rPr lang="en-US" b="1" dirty="0">
                <a:solidFill>
                  <a:srgbClr val="0070C0"/>
                </a:solidFill>
              </a:rPr>
              <a:t>society’s measurement </a:t>
            </a:r>
            <a:r>
              <a:rPr lang="en-US" dirty="0"/>
              <a:t>of effective healthcare is how well it addresses </a:t>
            </a:r>
            <a:r>
              <a:rPr lang="en-US" b="1" dirty="0">
                <a:solidFill>
                  <a:srgbClr val="0070C0"/>
                </a:solidFill>
              </a:rPr>
              <a:t>healthcare costs</a:t>
            </a:r>
            <a:r>
              <a:rPr lang="en-US" dirty="0"/>
              <a:t>, </a:t>
            </a:r>
            <a:r>
              <a:rPr lang="en-US" b="1" dirty="0">
                <a:solidFill>
                  <a:srgbClr val="0070C0"/>
                </a:solidFill>
              </a:rPr>
              <a:t>quality/outcomes </a:t>
            </a:r>
            <a:r>
              <a:rPr lang="en-US" dirty="0"/>
              <a:t>and </a:t>
            </a:r>
            <a:r>
              <a:rPr lang="en-US" b="1" dirty="0">
                <a:solidFill>
                  <a:srgbClr val="0070C0"/>
                </a:solidFill>
              </a:rPr>
              <a:t>access to care</a:t>
            </a:r>
            <a:r>
              <a:rPr lang="en-US" dirty="0"/>
              <a:t>. </a:t>
            </a:r>
          </a:p>
          <a:p>
            <a:pPr lvl="0" fontAlgn="base"/>
            <a:endParaRPr lang="en-US" dirty="0"/>
          </a:p>
          <a:p>
            <a:pPr marL="285750" lvl="0" indent="-285750" fontAlgn="base">
              <a:buFont typeface="Arial" panose="020B0604020202020204" pitchFamily="34" charset="0"/>
              <a:buChar char="•"/>
            </a:pPr>
            <a:r>
              <a:rPr lang="en-US" dirty="0"/>
              <a:t>Given the </a:t>
            </a:r>
            <a:r>
              <a:rPr lang="en-US" b="1" dirty="0">
                <a:solidFill>
                  <a:srgbClr val="0070C0"/>
                </a:solidFill>
              </a:rPr>
              <a:t>scarcity</a:t>
            </a:r>
            <a:r>
              <a:rPr lang="en-US" dirty="0"/>
              <a:t> of resources, it is critical to find an </a:t>
            </a:r>
            <a:r>
              <a:rPr lang="en-US" b="1" dirty="0">
                <a:solidFill>
                  <a:srgbClr val="0070C0"/>
                </a:solidFill>
              </a:rPr>
              <a:t>optimal balance </a:t>
            </a:r>
            <a:r>
              <a:rPr lang="en-US" dirty="0"/>
              <a:t>between our healthcare needs as a society and the balance of our nation's priorities </a:t>
            </a:r>
            <a:r>
              <a:rPr lang="en-US" b="1" dirty="0">
                <a:solidFill>
                  <a:srgbClr val="0070C0"/>
                </a:solidFill>
              </a:rPr>
              <a:t>(opportunity costs) </a:t>
            </a:r>
            <a:r>
              <a:rPr lang="en-US" dirty="0"/>
              <a:t>(environment, jobs, education, etc.).</a:t>
            </a:r>
          </a:p>
          <a:p>
            <a:pPr lvl="0" fontAlgn="base"/>
            <a:endParaRPr lang="en-US" dirty="0"/>
          </a:p>
          <a:p>
            <a:pPr marL="285750" lvl="0" indent="-285750" fontAlgn="base">
              <a:buFont typeface="Arial" panose="020B0604020202020204" pitchFamily="34" charset="0"/>
              <a:buChar char="•"/>
            </a:pPr>
            <a:r>
              <a:rPr lang="en-US" dirty="0"/>
              <a:t>From a healthcare perspective, it is critical that we strike the </a:t>
            </a:r>
            <a:r>
              <a:rPr lang="en-US" b="1" dirty="0">
                <a:solidFill>
                  <a:srgbClr val="0070C0"/>
                </a:solidFill>
              </a:rPr>
              <a:t>optimal societal balance between cost of our healthcare system, quality/better outcomes and access to care.</a:t>
            </a:r>
            <a:r>
              <a:rPr lang="en-US" dirty="0">
                <a:solidFill>
                  <a:srgbClr val="0070C0"/>
                </a:solidFill>
              </a:rPr>
              <a:t> </a:t>
            </a:r>
          </a:p>
          <a:p>
            <a:pPr lvl="0" fontAlgn="base"/>
            <a:endParaRPr lang="en-US" dirty="0">
              <a:solidFill>
                <a:srgbClr val="0070C0"/>
              </a:solidFill>
            </a:endParaRPr>
          </a:p>
          <a:p>
            <a:pPr marL="285750" lvl="0" indent="-285750" fontAlgn="base">
              <a:buFont typeface="Arial" panose="020B0604020202020204" pitchFamily="34" charset="0"/>
              <a:buChar char="•"/>
            </a:pPr>
            <a:r>
              <a:rPr lang="en-US" dirty="0"/>
              <a:t>The </a:t>
            </a:r>
            <a:r>
              <a:rPr lang="en-US" b="1" dirty="0">
                <a:solidFill>
                  <a:srgbClr val="0070C0"/>
                </a:solidFill>
              </a:rPr>
              <a:t>challenge</a:t>
            </a:r>
            <a:r>
              <a:rPr lang="en-US" dirty="0"/>
              <a:t>, and possibly the </a:t>
            </a:r>
            <a:r>
              <a:rPr lang="en-US" b="1" dirty="0">
                <a:solidFill>
                  <a:srgbClr val="0070C0"/>
                </a:solidFill>
              </a:rPr>
              <a:t>opportunity</a:t>
            </a:r>
            <a:r>
              <a:rPr lang="en-US" dirty="0"/>
              <a:t>, is that cost, quality and access are </a:t>
            </a:r>
            <a:r>
              <a:rPr lang="en-US" b="1" dirty="0">
                <a:solidFill>
                  <a:srgbClr val="0070C0"/>
                </a:solidFill>
              </a:rPr>
              <a:t>interrelated</a:t>
            </a:r>
            <a:r>
              <a:rPr lang="en-US" dirty="0"/>
              <a:t> and there are opportunities to </a:t>
            </a:r>
            <a:r>
              <a:rPr lang="en-US" b="1" dirty="0">
                <a:solidFill>
                  <a:srgbClr val="0070C0"/>
                </a:solidFill>
              </a:rPr>
              <a:t>simultaneously address</a:t>
            </a:r>
            <a:r>
              <a:rPr lang="en-US" dirty="0"/>
              <a:t> all three in a positive manner.</a:t>
            </a:r>
          </a:p>
          <a:p>
            <a:pPr lvl="1"/>
            <a:endParaRPr lang="en-US" dirty="0"/>
          </a:p>
        </p:txBody>
      </p:sp>
    </p:spTree>
    <p:extLst>
      <p:ext uri="{BB962C8B-B14F-4D97-AF65-F5344CB8AC3E}">
        <p14:creationId xmlns:p14="http://schemas.microsoft.com/office/powerpoint/2010/main" val="3708587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438150"/>
            <a:ext cx="7696199" cy="4524315"/>
          </a:xfrm>
          <a:prstGeom prst="rect">
            <a:avLst/>
          </a:prstGeom>
          <a:noFill/>
        </p:spPr>
        <p:txBody>
          <a:bodyPr wrap="square" rtlCol="0">
            <a:spAutoFit/>
          </a:bodyPr>
          <a:lstStyle/>
          <a:p>
            <a:pPr algn="ctr"/>
            <a:r>
              <a:rPr lang="en-US" sz="4800" dirty="0">
                <a:solidFill>
                  <a:schemeClr val="bg1"/>
                </a:solidFill>
              </a:rPr>
              <a:t>Do you have an example of a health policy initiative that illustrates how cost of care, quality/better outcomes and access to care are interrelated? </a:t>
            </a:r>
          </a:p>
        </p:txBody>
      </p:sp>
    </p:spTree>
    <p:extLst>
      <p:ext uri="{BB962C8B-B14F-4D97-AF65-F5344CB8AC3E}">
        <p14:creationId xmlns:p14="http://schemas.microsoft.com/office/powerpoint/2010/main" val="303457866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333435"/>
            <a:ext cx="7696200" cy="4524315"/>
          </a:xfrm>
          <a:prstGeom prst="rect">
            <a:avLst/>
          </a:prstGeom>
          <a:noFill/>
        </p:spPr>
        <p:txBody>
          <a:bodyPr wrap="square" rtlCol="0">
            <a:spAutoFit/>
          </a:bodyPr>
          <a:lstStyle/>
          <a:p>
            <a:pPr marL="285750" lvl="0" indent="-285750">
              <a:buFont typeface="Arial" panose="020B0604020202020204" pitchFamily="34" charset="0"/>
              <a:buChar char="•"/>
            </a:pPr>
            <a:r>
              <a:rPr lang="en-US" b="1" dirty="0">
                <a:solidFill>
                  <a:srgbClr val="0070C0"/>
                </a:solidFill>
              </a:rPr>
              <a:t>The Affordable Care Act </a:t>
            </a:r>
            <a:r>
              <a:rPr lang="en-US" dirty="0"/>
              <a:t>(ACA) – The primary benefit was </a:t>
            </a:r>
            <a:r>
              <a:rPr lang="en-US" b="1" dirty="0">
                <a:solidFill>
                  <a:srgbClr val="0070C0"/>
                </a:solidFill>
              </a:rPr>
              <a:t>increasing access to care</a:t>
            </a:r>
            <a:r>
              <a:rPr lang="en-US" dirty="0">
                <a:solidFill>
                  <a:srgbClr val="0070C0"/>
                </a:solidFill>
              </a:rPr>
              <a:t> </a:t>
            </a:r>
            <a:r>
              <a:rPr lang="en-US" dirty="0"/>
              <a:t>(Medicaid expansion, federally subsidized health exchanges, no co-pays for preventive services, etc.) which also did have a positive impact on </a:t>
            </a:r>
            <a:r>
              <a:rPr lang="en-US" b="1" dirty="0">
                <a:solidFill>
                  <a:srgbClr val="0070C0"/>
                </a:solidFill>
              </a:rPr>
              <a:t>quality/better outcomes</a:t>
            </a:r>
            <a:r>
              <a:rPr lang="en-US" dirty="0"/>
              <a:t>.</a:t>
            </a:r>
          </a:p>
          <a:p>
            <a:pPr lvl="0"/>
            <a:endParaRPr lang="en-US" dirty="0"/>
          </a:p>
          <a:p>
            <a:pPr marL="285750" lvl="0" indent="-285750">
              <a:buFont typeface="Arial" panose="020B0604020202020204" pitchFamily="34" charset="0"/>
              <a:buChar char="•"/>
            </a:pPr>
            <a:r>
              <a:rPr lang="en-US" dirty="0"/>
              <a:t>These </a:t>
            </a:r>
            <a:r>
              <a:rPr lang="en-US" b="1" dirty="0">
                <a:solidFill>
                  <a:srgbClr val="0070C0"/>
                </a:solidFill>
              </a:rPr>
              <a:t>needed access </a:t>
            </a:r>
            <a:r>
              <a:rPr lang="en-US" dirty="0"/>
              <a:t>related initiatives </a:t>
            </a:r>
            <a:r>
              <a:rPr lang="en-US" b="1" dirty="0">
                <a:solidFill>
                  <a:srgbClr val="0070C0"/>
                </a:solidFill>
              </a:rPr>
              <a:t>did not address the costs </a:t>
            </a:r>
            <a:r>
              <a:rPr lang="en-US" dirty="0"/>
              <a:t>of our healthcare system, </a:t>
            </a:r>
            <a:r>
              <a:rPr lang="en-US" b="1" dirty="0">
                <a:solidFill>
                  <a:srgbClr val="0070C0"/>
                </a:solidFill>
              </a:rPr>
              <a:t>at least in the short term</a:t>
            </a:r>
            <a:r>
              <a:rPr lang="en-US" dirty="0"/>
              <a:t>.</a:t>
            </a:r>
          </a:p>
          <a:p>
            <a:pPr lvl="0"/>
            <a:endParaRPr lang="en-US" dirty="0"/>
          </a:p>
          <a:p>
            <a:pPr marL="285750" lvl="0" indent="-285750">
              <a:buFont typeface="Arial" panose="020B0604020202020204" pitchFamily="34" charset="0"/>
              <a:buChar char="•"/>
            </a:pPr>
            <a:r>
              <a:rPr lang="en-US" dirty="0"/>
              <a:t>Increased federal and state healthcare related expenditures ultimately </a:t>
            </a:r>
            <a:r>
              <a:rPr lang="en-US" b="1" dirty="0">
                <a:solidFill>
                  <a:srgbClr val="0070C0"/>
                </a:solidFill>
              </a:rPr>
              <a:t>subsidizes the high costs</a:t>
            </a:r>
            <a:r>
              <a:rPr lang="en-US" dirty="0"/>
              <a:t> of our healthcare system which is </a:t>
            </a:r>
            <a:r>
              <a:rPr lang="en-US" b="1" dirty="0">
                <a:solidFill>
                  <a:srgbClr val="0070C0"/>
                </a:solidFill>
              </a:rPr>
              <a:t>not sustainable </a:t>
            </a:r>
            <a:r>
              <a:rPr lang="en-US" dirty="0"/>
              <a:t>and </a:t>
            </a:r>
            <a:r>
              <a:rPr lang="en-US" b="1" dirty="0">
                <a:solidFill>
                  <a:srgbClr val="0070C0"/>
                </a:solidFill>
              </a:rPr>
              <a:t>negatively impacts our other societal priorities.</a:t>
            </a:r>
            <a:r>
              <a:rPr lang="en-US" dirty="0"/>
              <a:t> </a:t>
            </a:r>
          </a:p>
          <a:p>
            <a:pPr lvl="0"/>
            <a:endParaRPr lang="en-US" dirty="0"/>
          </a:p>
          <a:p>
            <a:pPr marL="285750" lvl="0" indent="-285750">
              <a:buFont typeface="Arial" panose="020B0604020202020204" pitchFamily="34" charset="0"/>
              <a:buChar char="•"/>
            </a:pPr>
            <a:r>
              <a:rPr lang="en-US" dirty="0"/>
              <a:t>The core initiative in the ACA to address costs was </a:t>
            </a:r>
            <a:r>
              <a:rPr lang="en-US" b="1" dirty="0">
                <a:solidFill>
                  <a:srgbClr val="0070C0"/>
                </a:solidFill>
              </a:rPr>
              <a:t>transitioning from a fee-for-service payment methodology to value-based, </a:t>
            </a:r>
            <a:r>
              <a:rPr lang="en-US" dirty="0"/>
              <a:t>which has been happening </a:t>
            </a:r>
            <a:r>
              <a:rPr lang="en-US" b="1" dirty="0">
                <a:solidFill>
                  <a:srgbClr val="0070C0"/>
                </a:solidFill>
              </a:rPr>
              <a:t>slower than planned </a:t>
            </a:r>
            <a:r>
              <a:rPr lang="en-US" dirty="0"/>
              <a:t>due to healthcare stakeholders lobbying to </a:t>
            </a:r>
            <a:r>
              <a:rPr lang="en-US" b="1" dirty="0">
                <a:solidFill>
                  <a:srgbClr val="0070C0"/>
                </a:solidFill>
              </a:rPr>
              <a:t>protect their piece of the pie</a:t>
            </a:r>
            <a:r>
              <a:rPr lang="en-US" dirty="0"/>
              <a:t>. </a:t>
            </a:r>
          </a:p>
        </p:txBody>
      </p:sp>
    </p:spTree>
    <p:extLst>
      <p:ext uri="{BB962C8B-B14F-4D97-AF65-F5344CB8AC3E}">
        <p14:creationId xmlns:p14="http://schemas.microsoft.com/office/powerpoint/2010/main" val="722153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4019550"/>
            <a:ext cx="6851591" cy="345565"/>
          </a:xfrm>
        </p:spPr>
        <p:txBody>
          <a:bodyPr>
            <a:noAutofit/>
          </a:bodyPr>
          <a:lstStyle/>
          <a:p>
            <a:r>
              <a:rPr lang="en-US" dirty="0">
                <a:latin typeface="+mj-lt"/>
              </a:rPr>
              <a:t/>
            </a:r>
            <a:br>
              <a:rPr lang="en-US" dirty="0">
                <a:latin typeface="+mj-lt"/>
              </a:rPr>
            </a:br>
            <a:endParaRPr lang="en-US" dirty="0">
              <a:latin typeface="+mj-lt"/>
            </a:endParaRPr>
          </a:p>
        </p:txBody>
      </p:sp>
      <p:sp>
        <p:nvSpPr>
          <p:cNvPr id="2" name="TextBox 1"/>
          <p:cNvSpPr txBox="1"/>
          <p:nvPr/>
        </p:nvSpPr>
        <p:spPr>
          <a:xfrm>
            <a:off x="685801" y="438150"/>
            <a:ext cx="7696199" cy="4524315"/>
          </a:xfrm>
          <a:prstGeom prst="rect">
            <a:avLst/>
          </a:prstGeom>
          <a:noFill/>
        </p:spPr>
        <p:txBody>
          <a:bodyPr wrap="square" rtlCol="0">
            <a:spAutoFit/>
          </a:bodyPr>
          <a:lstStyle/>
          <a:p>
            <a:pPr algn="ctr"/>
            <a:r>
              <a:rPr lang="en-US" sz="4800" dirty="0">
                <a:solidFill>
                  <a:schemeClr val="bg1"/>
                </a:solidFill>
              </a:rPr>
              <a:t>So, are there health policy initiatives that can have a positive impact on </a:t>
            </a:r>
            <a:r>
              <a:rPr lang="en-US" sz="4800" dirty="0" smtClean="0">
                <a:solidFill>
                  <a:schemeClr val="bg1"/>
                </a:solidFill>
              </a:rPr>
              <a:t>reducing </a:t>
            </a:r>
            <a:r>
              <a:rPr lang="en-US" sz="4800" dirty="0">
                <a:solidFill>
                  <a:schemeClr val="bg1"/>
                </a:solidFill>
              </a:rPr>
              <a:t>costs, </a:t>
            </a:r>
            <a:r>
              <a:rPr lang="en-US" sz="4800" dirty="0" smtClean="0">
                <a:solidFill>
                  <a:schemeClr val="bg1"/>
                </a:solidFill>
              </a:rPr>
              <a:t>improving </a:t>
            </a:r>
            <a:r>
              <a:rPr lang="en-US" sz="4800" dirty="0">
                <a:solidFill>
                  <a:schemeClr val="bg1"/>
                </a:solidFill>
              </a:rPr>
              <a:t>access and better health outcomes?</a:t>
            </a:r>
          </a:p>
        </p:txBody>
      </p:sp>
    </p:spTree>
    <p:extLst>
      <p:ext uri="{BB962C8B-B14F-4D97-AF65-F5344CB8AC3E}">
        <p14:creationId xmlns:p14="http://schemas.microsoft.com/office/powerpoint/2010/main" val="310607604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971550"/>
            <a:ext cx="8153400" cy="3170099"/>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Addressing </a:t>
            </a:r>
            <a:r>
              <a:rPr lang="en-US" sz="2000" b="1" dirty="0">
                <a:solidFill>
                  <a:srgbClr val="0070C0"/>
                </a:solidFill>
              </a:rPr>
              <a:t>social determinants of health, </a:t>
            </a:r>
            <a:r>
              <a:rPr lang="en-US" sz="2000" dirty="0"/>
              <a:t>focusing on </a:t>
            </a:r>
            <a:r>
              <a:rPr lang="en-US" sz="2000" b="1" dirty="0">
                <a:solidFill>
                  <a:srgbClr val="0070C0"/>
                </a:solidFill>
              </a:rPr>
              <a:t>population </a:t>
            </a:r>
            <a:r>
              <a:rPr lang="en-US" sz="2000" b="1" dirty="0" smtClean="0">
                <a:solidFill>
                  <a:srgbClr val="0070C0"/>
                </a:solidFill>
              </a:rPr>
              <a:t>health</a:t>
            </a:r>
            <a:r>
              <a:rPr lang="en-US" sz="2000" dirty="0" smtClean="0"/>
              <a:t> </a:t>
            </a:r>
            <a:r>
              <a:rPr lang="en-US" sz="2000" dirty="0"/>
              <a:t>and providing </a:t>
            </a:r>
            <a:r>
              <a:rPr lang="en-US" sz="2000" b="1" dirty="0">
                <a:solidFill>
                  <a:srgbClr val="0070C0"/>
                </a:solidFill>
              </a:rPr>
              <a:t>“real” value-based care </a:t>
            </a:r>
            <a:r>
              <a:rPr lang="en-US" sz="2000" dirty="0"/>
              <a:t>focus on all three objectives. </a:t>
            </a:r>
          </a:p>
          <a:p>
            <a:pPr lvl="0"/>
            <a:endParaRPr lang="en-US" sz="2000" dirty="0"/>
          </a:p>
          <a:p>
            <a:pPr marL="285750" lvl="0" indent="-285750">
              <a:buFont typeface="Arial" panose="020B0604020202020204" pitchFamily="34" charset="0"/>
              <a:buChar char="•"/>
            </a:pPr>
            <a:r>
              <a:rPr lang="en-US" sz="2000" b="1" dirty="0"/>
              <a:t>Historical Lessons Learned</a:t>
            </a:r>
            <a:r>
              <a:rPr lang="en-US" sz="2000" dirty="0"/>
              <a:t>, </a:t>
            </a:r>
            <a:r>
              <a:rPr lang="en-US" sz="2000" b="1" dirty="0">
                <a:solidFill>
                  <a:srgbClr val="0070C0"/>
                </a:solidFill>
              </a:rPr>
              <a:t>“</a:t>
            </a:r>
            <a:r>
              <a:rPr lang="en-US" sz="2000" b="1" i="1" dirty="0">
                <a:solidFill>
                  <a:srgbClr val="0070C0"/>
                </a:solidFill>
              </a:rPr>
              <a:t>A healthcare system is shaped by what you pay for and how you pay for it.”</a:t>
            </a:r>
          </a:p>
          <a:p>
            <a:pPr lvl="0"/>
            <a:endParaRPr lang="en-US" sz="2000" dirty="0">
              <a:solidFill>
                <a:srgbClr val="0070C0"/>
              </a:solidFill>
            </a:endParaRPr>
          </a:p>
          <a:p>
            <a:pPr marL="285750" lvl="0" indent="-285750">
              <a:buFont typeface="Arial" panose="020B0604020202020204" pitchFamily="34" charset="0"/>
              <a:buChar char="•"/>
            </a:pPr>
            <a:r>
              <a:rPr lang="en-US" sz="2000" b="1" dirty="0">
                <a:solidFill>
                  <a:srgbClr val="0070C0"/>
                </a:solidFill>
              </a:rPr>
              <a:t>Medicare</a:t>
            </a:r>
            <a:r>
              <a:rPr lang="en-US" sz="2000" dirty="0">
                <a:solidFill>
                  <a:srgbClr val="0070C0"/>
                </a:solidFill>
              </a:rPr>
              <a:t>, </a:t>
            </a:r>
            <a:r>
              <a:rPr lang="en-US" sz="2000" dirty="0"/>
              <a:t>as the </a:t>
            </a:r>
            <a:r>
              <a:rPr lang="en-US" sz="2000" b="1" dirty="0">
                <a:solidFill>
                  <a:srgbClr val="0070C0"/>
                </a:solidFill>
              </a:rPr>
              <a:t>largest payer</a:t>
            </a:r>
            <a:r>
              <a:rPr lang="en-US" sz="2000" dirty="0">
                <a:solidFill>
                  <a:srgbClr val="0070C0"/>
                </a:solidFill>
              </a:rPr>
              <a:t>,</a:t>
            </a:r>
            <a:r>
              <a:rPr lang="en-US" sz="2000" dirty="0"/>
              <a:t> has been the </a:t>
            </a:r>
            <a:r>
              <a:rPr lang="en-US" sz="2000" b="1" dirty="0">
                <a:solidFill>
                  <a:srgbClr val="0070C0"/>
                </a:solidFill>
              </a:rPr>
              <a:t>catalyst</a:t>
            </a:r>
            <a:r>
              <a:rPr lang="en-US" sz="2000" dirty="0"/>
              <a:t> for the </a:t>
            </a:r>
            <a:r>
              <a:rPr lang="en-US" sz="2000" b="1" dirty="0">
                <a:solidFill>
                  <a:srgbClr val="0070C0"/>
                </a:solidFill>
              </a:rPr>
              <a:t>high healthcare costs </a:t>
            </a:r>
            <a:r>
              <a:rPr lang="en-US" sz="2000" dirty="0"/>
              <a:t>in the U.S. through its </a:t>
            </a:r>
            <a:r>
              <a:rPr lang="en-US" sz="2000" b="1" dirty="0">
                <a:solidFill>
                  <a:srgbClr val="0070C0"/>
                </a:solidFill>
              </a:rPr>
              <a:t>reimbursement policies </a:t>
            </a:r>
            <a:r>
              <a:rPr lang="en-US" sz="2000" dirty="0"/>
              <a:t>and </a:t>
            </a:r>
            <a:r>
              <a:rPr lang="en-US" sz="2000" b="1" dirty="0">
                <a:solidFill>
                  <a:srgbClr val="0070C0"/>
                </a:solidFill>
              </a:rPr>
              <a:t>regulations </a:t>
            </a:r>
            <a:r>
              <a:rPr lang="en-US" sz="2000" dirty="0"/>
              <a:t>which are influenced by </a:t>
            </a:r>
            <a:r>
              <a:rPr lang="en-US" sz="2000" b="1" dirty="0">
                <a:solidFill>
                  <a:srgbClr val="0070C0"/>
                </a:solidFill>
              </a:rPr>
              <a:t>stakeholder lobbying efforts</a:t>
            </a:r>
            <a:r>
              <a:rPr lang="en-US" sz="2000" dirty="0">
                <a:solidFill>
                  <a:srgbClr val="0070C0"/>
                </a:solidFill>
              </a:rPr>
              <a:t>.</a:t>
            </a:r>
            <a:endParaRPr lang="en-US" sz="2000" dirty="0"/>
          </a:p>
        </p:txBody>
      </p:sp>
    </p:spTree>
    <p:extLst>
      <p:ext uri="{BB962C8B-B14F-4D97-AF65-F5344CB8AC3E}">
        <p14:creationId xmlns:p14="http://schemas.microsoft.com/office/powerpoint/2010/main" val="4103173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214854-464C-4492-8021-7F63C0857EA1}"/>
              </a:ext>
            </a:extLst>
          </p:cNvPr>
          <p:cNvSpPr/>
          <p:nvPr/>
        </p:nvSpPr>
        <p:spPr>
          <a:xfrm>
            <a:off x="609600" y="819150"/>
            <a:ext cx="8153400" cy="3416320"/>
          </a:xfrm>
          <a:prstGeom prst="rect">
            <a:avLst/>
          </a:prstGeom>
        </p:spPr>
        <p:txBody>
          <a:bodyPr wrap="square">
            <a:spAutoFit/>
          </a:bodyPr>
          <a:lstStyle/>
          <a:p>
            <a:pPr marL="285750" lvl="0" indent="-285750">
              <a:buFont typeface="Arial" panose="020B0604020202020204" pitchFamily="34" charset="0"/>
              <a:buChar char="•"/>
            </a:pPr>
            <a:r>
              <a:rPr lang="en-US" b="1" dirty="0">
                <a:solidFill>
                  <a:srgbClr val="0070C0"/>
                </a:solidFill>
              </a:rPr>
              <a:t>Medicare</a:t>
            </a:r>
            <a:r>
              <a:rPr lang="en-US" dirty="0"/>
              <a:t> can and should play a </a:t>
            </a:r>
            <a:r>
              <a:rPr lang="en-US" b="1" dirty="0">
                <a:solidFill>
                  <a:srgbClr val="0070C0"/>
                </a:solidFill>
              </a:rPr>
              <a:t>leadership role incenting value-based care </a:t>
            </a:r>
            <a:r>
              <a:rPr lang="en-US" dirty="0"/>
              <a:t>as well as </a:t>
            </a:r>
            <a:r>
              <a:rPr lang="en-US" b="1" dirty="0">
                <a:solidFill>
                  <a:srgbClr val="0070C0"/>
                </a:solidFill>
              </a:rPr>
              <a:t>addressing population health &amp; social determinants of health </a:t>
            </a:r>
            <a:r>
              <a:rPr lang="en-US" dirty="0"/>
              <a:t>through their payment methodologies and regulations. </a:t>
            </a:r>
          </a:p>
          <a:p>
            <a:pPr lvl="0"/>
            <a:endParaRPr lang="en-US" dirty="0"/>
          </a:p>
          <a:p>
            <a:pPr marL="285750" lvl="0" indent="-285750">
              <a:buFont typeface="Arial" panose="020B0604020202020204" pitchFamily="34" charset="0"/>
              <a:buChar char="•"/>
            </a:pPr>
            <a:r>
              <a:rPr lang="en-US" b="1" dirty="0">
                <a:solidFill>
                  <a:srgbClr val="0070C0"/>
                </a:solidFill>
              </a:rPr>
              <a:t>Value-based reimbursement </a:t>
            </a:r>
            <a:r>
              <a:rPr lang="en-US" dirty="0"/>
              <a:t>has been more </a:t>
            </a:r>
            <a:r>
              <a:rPr lang="en-US" b="1" dirty="0">
                <a:solidFill>
                  <a:srgbClr val="0070C0"/>
                </a:solidFill>
              </a:rPr>
              <a:t>talk rather than action</a:t>
            </a:r>
            <a:r>
              <a:rPr lang="en-US" dirty="0"/>
              <a:t>.  Most payment methodologies that are </a:t>
            </a:r>
            <a:r>
              <a:rPr lang="en-US" b="1" dirty="0">
                <a:solidFill>
                  <a:srgbClr val="0070C0"/>
                </a:solidFill>
              </a:rPr>
              <a:t>labeled as value-based</a:t>
            </a:r>
            <a:r>
              <a:rPr lang="en-US" dirty="0"/>
              <a:t>, remain </a:t>
            </a:r>
            <a:r>
              <a:rPr lang="en-US" b="1" dirty="0">
                <a:solidFill>
                  <a:srgbClr val="0070C0"/>
                </a:solidFill>
              </a:rPr>
              <a:t>anchored in a fee-for-service architecture</a:t>
            </a:r>
            <a:r>
              <a:rPr lang="en-US" dirty="0"/>
              <a:t>.</a:t>
            </a:r>
          </a:p>
          <a:p>
            <a:pPr lvl="0"/>
            <a:endParaRPr lang="en-US" dirty="0"/>
          </a:p>
          <a:p>
            <a:pPr marL="285750" lvl="0" indent="-285750">
              <a:buFont typeface="Arial" panose="020B0604020202020204" pitchFamily="34" charset="0"/>
              <a:buChar char="•"/>
            </a:pPr>
            <a:r>
              <a:rPr lang="en-US" b="1" dirty="0">
                <a:solidFill>
                  <a:srgbClr val="0070C0"/>
                </a:solidFill>
              </a:rPr>
              <a:t>True risk/value-based reimbursement methodologies </a:t>
            </a:r>
            <a:r>
              <a:rPr lang="en-US" dirty="0"/>
              <a:t>would </a:t>
            </a:r>
            <a:r>
              <a:rPr lang="en-US" b="1" dirty="0">
                <a:solidFill>
                  <a:srgbClr val="0070C0"/>
                </a:solidFill>
              </a:rPr>
              <a:t>realign</a:t>
            </a:r>
            <a:r>
              <a:rPr lang="en-US" dirty="0"/>
              <a:t> the </a:t>
            </a:r>
            <a:r>
              <a:rPr lang="en-US" b="1" dirty="0">
                <a:solidFill>
                  <a:srgbClr val="0070C0"/>
                </a:solidFill>
              </a:rPr>
              <a:t>self-interest </a:t>
            </a:r>
            <a:r>
              <a:rPr lang="en-US" dirty="0"/>
              <a:t>of key </a:t>
            </a:r>
            <a:r>
              <a:rPr lang="en-US" b="1" dirty="0">
                <a:solidFill>
                  <a:srgbClr val="0070C0"/>
                </a:solidFill>
              </a:rPr>
              <a:t>stakeholders</a:t>
            </a:r>
            <a:r>
              <a:rPr lang="en-US" dirty="0"/>
              <a:t> so they all </a:t>
            </a:r>
            <a:r>
              <a:rPr lang="en-US" b="1" dirty="0">
                <a:solidFill>
                  <a:srgbClr val="0070C0"/>
                </a:solidFill>
              </a:rPr>
              <a:t>benefit</a:t>
            </a:r>
            <a:r>
              <a:rPr lang="en-US" dirty="0"/>
              <a:t> from a </a:t>
            </a:r>
            <a:r>
              <a:rPr lang="en-US" b="1" dirty="0">
                <a:solidFill>
                  <a:srgbClr val="0070C0"/>
                </a:solidFill>
              </a:rPr>
              <a:t>healthier community</a:t>
            </a:r>
            <a:r>
              <a:rPr lang="en-US" dirty="0"/>
              <a:t>. The healthier the community being served the </a:t>
            </a:r>
            <a:r>
              <a:rPr lang="en-US" b="1" dirty="0">
                <a:solidFill>
                  <a:srgbClr val="0070C0"/>
                </a:solidFill>
              </a:rPr>
              <a:t>greater the profits</a:t>
            </a:r>
            <a:r>
              <a:rPr lang="en-US" dirty="0"/>
              <a:t>.  </a:t>
            </a:r>
          </a:p>
        </p:txBody>
      </p:sp>
    </p:spTree>
    <p:extLst>
      <p:ext uri="{BB962C8B-B14F-4D97-AF65-F5344CB8AC3E}">
        <p14:creationId xmlns:p14="http://schemas.microsoft.com/office/powerpoint/2010/main" val="2806693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Quadax PP colors">
      <a:dk1>
        <a:srgbClr val="000000"/>
      </a:dk1>
      <a:lt1>
        <a:srgbClr val="FFFFFF"/>
      </a:lt1>
      <a:dk2>
        <a:srgbClr val="44546A"/>
      </a:dk2>
      <a:lt2>
        <a:srgbClr val="E7E6E6"/>
      </a:lt2>
      <a:accent1>
        <a:srgbClr val="0057B8"/>
      </a:accent1>
      <a:accent2>
        <a:srgbClr val="7BA6DE"/>
      </a:accent2>
      <a:accent3>
        <a:srgbClr val="FFC72C"/>
      </a:accent3>
      <a:accent4>
        <a:srgbClr val="D83826"/>
      </a:accent4>
      <a:accent5>
        <a:srgbClr val="F68C28"/>
      </a:accent5>
      <a:accent6>
        <a:srgbClr val="00996B"/>
      </a:accent6>
      <a:hlink>
        <a:srgbClr val="1D83AE"/>
      </a:hlink>
      <a:folHlink>
        <a:srgbClr val="954F72"/>
      </a:folHlink>
    </a:clrScheme>
    <a:fontScheme name="Custom 88">
      <a:majorFont>
        <a:latin typeface="Roboto"/>
        <a:ea typeface=""/>
        <a:cs typeface="Roboto"/>
      </a:majorFont>
      <a:minorFont>
        <a:latin typeface="Roboto"/>
        <a:ea typeface=""/>
        <a:cs typeface="Roboto"/>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Quadax PowerPoint Stanford.potx [Autosaved]" id="{9F1594E4-BAF7-441E-9B4D-20CB6DA937D4}" vid="{7755C7BE-A1BF-4D75-83BB-C26DBF4E9C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PowerPoint Template</Template>
  <TotalTime>4592</TotalTime>
  <Words>1583</Words>
  <Application>Microsoft Office PowerPoint</Application>
  <PresentationFormat>On-screen Show (16:9)</PresentationFormat>
  <Paragraphs>152</Paragraphs>
  <Slides>29</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Helvetica</vt:lpstr>
      <vt:lpstr>Open Sans</vt:lpstr>
      <vt:lpstr>Roboto</vt:lpstr>
      <vt:lpstr>Roboto Bold</vt:lpstr>
      <vt:lpstr>Default Theme</vt:lpstr>
      <vt:lpstr>PowerPoint Presentation</vt:lpstr>
      <vt:lpstr>Today’s Presenter </vt:lpstr>
      <vt:lpstr> </vt:lpstr>
      <vt:lpstr>PowerPoint Presentation</vt:lpstr>
      <vt:lpstr> </vt:lpstr>
      <vt:lpstr>PowerPoint Presentation</vt:lpstr>
      <vt:lpstr> </vt:lpstr>
      <vt:lpstr>PowerPoint Presentation</vt:lpstr>
      <vt:lpstr>PowerPoint Presentation</vt:lpstr>
      <vt:lpstr> </vt:lpstr>
      <vt:lpstr>PowerPoint Presentation</vt:lpstr>
      <vt:lpstr> </vt:lpstr>
      <vt:lpstr>PowerPoint Presentation</vt:lpstr>
      <vt:lpstr> </vt:lpstr>
      <vt:lpstr>PowerPoint Presentation</vt:lpstr>
      <vt:lpstr> </vt:lpstr>
      <vt:lpstr>PowerPoint Presentation</vt:lpstr>
      <vt:lpstr>PowerPoint Presentation</vt:lpstr>
      <vt:lpstr> </vt:lpstr>
      <vt:lpstr>PowerPoint Presentation</vt:lpstr>
      <vt:lpstr> </vt:lpstr>
      <vt:lpstr>PowerPoint Presentation</vt:lpstr>
      <vt:lpstr> </vt:lpstr>
      <vt:lpstr>PowerPoint Presentation</vt:lpstr>
      <vt:lpstr> </vt:lpstr>
      <vt:lpstr>PowerPoint Presentation</vt:lpstr>
      <vt:lpstr>How Can We Help?</vt:lpstr>
      <vt:lpstr>Questions?  Thomas Campanella  Email: tcamp@bw.edu  LinkedIn:linkedin.com/in/thomascampanella/  Krystin Jarrell Email: krystinjarrell@Quadax.com  Thank you!</vt:lpstr>
      <vt:lpstr> </vt:lpstr>
    </vt:vector>
  </TitlesOfParts>
  <Company>Quadax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 Leskiw II</dc:creator>
  <cp:lastModifiedBy>Windows User</cp:lastModifiedBy>
  <cp:revision>116</cp:revision>
  <dcterms:created xsi:type="dcterms:W3CDTF">2020-02-17T16:44:05Z</dcterms:created>
  <dcterms:modified xsi:type="dcterms:W3CDTF">2021-02-22T20:24:39Z</dcterms:modified>
</cp:coreProperties>
</file>